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523880" y="478080"/>
            <a:ext cx="9142920" cy="614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 fontScale="94000"/>
          </a:bodyPr>
          <a:p>
            <a:pPr algn="ctr">
              <a:lnSpc>
                <a:spcPct val="9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SEJOUR SKI</a:t>
            </a:r>
            <a:br/>
            <a:r>
              <a:rPr b="1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classes de 5</a:t>
            </a:r>
            <a:r>
              <a:rPr b="1" lang="fr-FR" sz="6000" spc="-1" strike="noStrike" baseline="30000">
                <a:solidFill>
                  <a:srgbClr val="000000"/>
                </a:solidFill>
                <a:latin typeface="Calibri Light"/>
                <a:ea typeface="DejaVu Sans"/>
              </a:rPr>
              <a:t>ème</a:t>
            </a:r>
            <a:br/>
            <a:br/>
            <a:r>
              <a:rPr b="1" lang="fr-FR" sz="4900" spc="-1" strike="noStrike">
                <a:solidFill>
                  <a:srgbClr val="000000"/>
                </a:solidFill>
                <a:latin typeface="Calibri Light"/>
                <a:ea typeface="DejaVu Sans"/>
              </a:rPr>
              <a:t>16 au 20 mars 2026</a:t>
            </a:r>
            <a:br/>
            <a:br/>
            <a:r>
              <a:rPr b="1" lang="fr-FR" sz="4900" spc="-1" strike="noStrike">
                <a:solidFill>
                  <a:srgbClr val="000000"/>
                </a:solidFill>
                <a:latin typeface="Calibri Light"/>
                <a:ea typeface="DejaVu Sans"/>
              </a:rPr>
              <a:t>Ax 3 domaines</a:t>
            </a:r>
            <a:br/>
            <a:br/>
            <a:r>
              <a:rPr b="1" lang="fr-FR" sz="4000" spc="-1" strike="noStrike">
                <a:solidFill>
                  <a:srgbClr val="000000"/>
                </a:solidFill>
                <a:latin typeface="Calibri Light"/>
                <a:ea typeface="DejaVu Sans"/>
              </a:rPr>
              <a:t>accompagnateurs : </a:t>
            </a:r>
            <a:br/>
            <a:r>
              <a:rPr b="1" lang="fr-FR" sz="3800" spc="-1" strike="noStrike">
                <a:solidFill>
                  <a:srgbClr val="000000"/>
                </a:solidFill>
                <a:latin typeface="Calibri Light"/>
                <a:ea typeface="DejaVu Sans"/>
              </a:rPr>
              <a:t>M  DARMON, M  CLERE, M  CROSNIER,</a:t>
            </a:r>
            <a:br/>
            <a:r>
              <a:rPr b="1" lang="fr-FR" sz="3800" spc="-1" strike="noStrike">
                <a:solidFill>
                  <a:srgbClr val="000000"/>
                </a:solidFill>
                <a:latin typeface="Calibri Light"/>
                <a:ea typeface="DejaVu Sans"/>
              </a:rPr>
              <a:t> Me ROBIN, Me DELAGNES, Me BUZIN, Me SALLES</a:t>
            </a:r>
            <a:endParaRPr b="0" lang="fr-FR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ZoneTexte 1"/>
          <p:cNvSpPr/>
          <p:nvPr/>
        </p:nvSpPr>
        <p:spPr>
          <a:xfrm>
            <a:off x="230400" y="76680"/>
            <a:ext cx="11730240" cy="734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 (Corps)"/>
                <a:ea typeface="DejaVu Sans"/>
              </a:rPr>
              <a:t>DOMAINE SKIABLE AX 3 DOMAINES</a:t>
            </a:r>
            <a:r>
              <a:rPr b="1" lang="fr-FR" sz="2400" spc="-1" strike="noStrike">
                <a:solidFill>
                  <a:srgbClr val="000000"/>
                </a:solidFill>
                <a:latin typeface="Calibri (Corps)"/>
                <a:ea typeface="DejaVu Sans"/>
              </a:rPr>
              <a:t>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 (Corps)"/>
                <a:ea typeface="DejaVu Sans"/>
              </a:rPr>
              <a:t>80 km de pistes de 1400 à 2400 m, 210 canons à neige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1400 à 2000 m 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Bonascre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au milieu d'une forêt de sapins : 9 pistes et 6 remontées (dont 1 télécabine et 2 télésièges</a:t>
            </a:r>
            <a:r>
              <a:rPr b="0" lang="fr-FR" sz="14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) </a:t>
            </a:r>
            <a:br/>
            <a:br/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1900 à 2300 m 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le Saquet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: 10 pistes (3 vertes, 2 bleues, 3 rouges et 1 noire) et 7 remontées  et le snowpark</a:t>
            </a:r>
            <a:br/>
            <a:br/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- de 1700 à 2400 m </a:t>
            </a:r>
            <a:r>
              <a:rPr b="1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les Campels</a:t>
            </a:r>
            <a:r>
              <a:rPr b="0" lang="fr-FR" sz="1800" spc="-1" strike="noStrike">
                <a:solidFill>
                  <a:srgbClr val="212529"/>
                </a:solidFill>
                <a:latin typeface="Calibri (Corps)"/>
                <a:ea typeface="Times New Roman"/>
              </a:rPr>
              <a:t> : 11 pistes desservies par 3 remontées : nombreuses pistes rouges et noires, plus techniques, attirent les skieurs les plus expérimentés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19 remontées mécaniques 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: 2 télécabines (à partir du village au plateau de Bonascre et depuis Bonascre vers le Saquet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	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	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2 télésièges débrayables (rapides)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5 télésièges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7 téléskis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2 télécordes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       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 tapis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37 pistes 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: 10 vertes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12 bleues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10 rouges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5 noires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Calibri (Corps)"/>
                <a:ea typeface="Calibri"/>
              </a:rPr>
              <a:t>+ 1 espace évolution débutant avec tapis, télécorde, téléski 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 2" descr=""/>
          <p:cNvPicPr/>
          <p:nvPr/>
        </p:nvPicPr>
        <p:blipFill>
          <a:blip r:embed="rId1"/>
          <a:stretch/>
        </p:blipFill>
        <p:spPr>
          <a:xfrm>
            <a:off x="1046880" y="0"/>
            <a:ext cx="10097280" cy="6894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ZoneTexte 1"/>
          <p:cNvSpPr/>
          <p:nvPr/>
        </p:nvSpPr>
        <p:spPr>
          <a:xfrm>
            <a:off x="5053320" y="471960"/>
            <a:ext cx="7137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Location des skis aux pieds des pistes : l’Eterlou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52" name="Image 3" descr=""/>
          <p:cNvPicPr/>
          <p:nvPr/>
        </p:nvPicPr>
        <p:blipFill>
          <a:blip r:embed="rId1"/>
          <a:stretch/>
        </p:blipFill>
        <p:spPr>
          <a:xfrm>
            <a:off x="543960" y="237240"/>
            <a:ext cx="4631760" cy="3097080"/>
          </a:xfrm>
          <a:prstGeom prst="rect">
            <a:avLst/>
          </a:prstGeom>
          <a:ln w="0">
            <a:noFill/>
          </a:ln>
        </p:spPr>
      </p:pic>
      <p:pic>
        <p:nvPicPr>
          <p:cNvPr id="153" name="Image 5" descr=""/>
          <p:cNvPicPr/>
          <p:nvPr/>
        </p:nvPicPr>
        <p:blipFill>
          <a:blip r:embed="rId2"/>
          <a:stretch/>
        </p:blipFill>
        <p:spPr>
          <a:xfrm>
            <a:off x="1388880" y="3429000"/>
            <a:ext cx="5802480" cy="3263400"/>
          </a:xfrm>
          <a:prstGeom prst="rect">
            <a:avLst/>
          </a:prstGeom>
          <a:ln w="0">
            <a:noFill/>
          </a:ln>
        </p:spPr>
      </p:pic>
      <p:pic>
        <p:nvPicPr>
          <p:cNvPr id="154" name="Image 7" descr=""/>
          <p:cNvPicPr/>
          <p:nvPr/>
        </p:nvPicPr>
        <p:blipFill>
          <a:blip r:embed="rId3"/>
          <a:stretch/>
        </p:blipFill>
        <p:spPr>
          <a:xfrm>
            <a:off x="7286040" y="1630440"/>
            <a:ext cx="4795560" cy="359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ZoneTexte 1"/>
          <p:cNvSpPr/>
          <p:nvPr/>
        </p:nvSpPr>
        <p:spPr>
          <a:xfrm>
            <a:off x="1621080" y="290880"/>
            <a:ext cx="895608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COURS DE SKI avec les professeurs ou moniteurs ESF : 7 x 2 heures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6" name="ZoneTexte 2"/>
          <p:cNvSpPr/>
          <p:nvPr/>
        </p:nvSpPr>
        <p:spPr>
          <a:xfrm>
            <a:off x="550800" y="752760"/>
            <a:ext cx="11304360" cy="249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DEBUTANTS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cours avec les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moniteurs ESF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(1 moniteur pour 12 jeunes)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CONFIRMES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ski avec les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professeurs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Groupes constitués par les professeurs d’EPS en fonction du niveau annoncé de pratique de ski et du niveau de coordination, de tonicité, de persévérance face à l’effort physique pendant les cours d’EPS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1 élève qui ne skie pas = 1 adulte mobilisé pour rester avec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Nous attirons l’attention sur l’importance de la </a:t>
            </a:r>
            <a:r>
              <a:rPr b="1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PERSEVERANCE</a:t>
            </a:r>
            <a:r>
              <a:rPr b="0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 et de la </a:t>
            </a:r>
            <a:r>
              <a:rPr b="1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RESISTANCE à la FATIGUE</a:t>
            </a:r>
            <a:endParaRPr b="0" lang="fr-F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0000"/>
                </a:solidFill>
                <a:latin typeface="Calibri"/>
                <a:ea typeface="DejaVu Sans"/>
              </a:rPr>
              <a:t>Sinon ce sont tous les autres qui sont pénalisés …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157" name="Image 4" descr=""/>
          <p:cNvPicPr/>
          <p:nvPr/>
        </p:nvPicPr>
        <p:blipFill>
          <a:blip r:embed="rId1"/>
          <a:stretch/>
        </p:blipFill>
        <p:spPr>
          <a:xfrm>
            <a:off x="1413000" y="3429000"/>
            <a:ext cx="3594600" cy="3089520"/>
          </a:xfrm>
          <a:prstGeom prst="rect">
            <a:avLst/>
          </a:prstGeom>
          <a:ln w="0">
            <a:noFill/>
          </a:ln>
        </p:spPr>
      </p:pic>
      <p:pic>
        <p:nvPicPr>
          <p:cNvPr id="158" name="Image 6" descr=""/>
          <p:cNvPicPr/>
          <p:nvPr/>
        </p:nvPicPr>
        <p:blipFill>
          <a:blip r:embed="rId2"/>
          <a:stretch/>
        </p:blipFill>
        <p:spPr>
          <a:xfrm>
            <a:off x="7090200" y="3429000"/>
            <a:ext cx="3900960" cy="308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Tableau 2"/>
          <p:cNvGraphicFramePr/>
          <p:nvPr/>
        </p:nvGraphicFramePr>
        <p:xfrm>
          <a:off x="311760" y="561240"/>
          <a:ext cx="11574720" cy="5425200"/>
        </p:xfrm>
        <a:graphic>
          <a:graphicData uri="http://schemas.openxmlformats.org/drawingml/2006/table">
            <a:tbl>
              <a:tblPr/>
              <a:tblGrid>
                <a:gridCol w="2314800"/>
                <a:gridCol w="2314800"/>
                <a:gridCol w="2314800"/>
                <a:gridCol w="2314800"/>
                <a:gridCol w="2315880"/>
              </a:tblGrid>
              <a:tr h="3830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LUNDI 16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MARDI 17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MERCREDI 18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JEUDI 19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Calibri"/>
                          <a:ea typeface="DejaVu Sans"/>
                        </a:rPr>
                        <a:t>VENDREDI 20 MARS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4168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 45 : départ collège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7h30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7h00 : réveil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6706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11h00 : récupération du matériel de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7h00- 8h00 : 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rangement chambres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5518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rangement matériel ski dans les casiers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8h00 : petit déjeuner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2214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12h00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9h30 – 11h30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6706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téléphone pour ceux qui le souhaitent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14h00 – 16h00 :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11h30 : restitution du matériel de ski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9583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17h00 – 19h00 : téléphone, 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rangement chambre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, douche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17h00-19h00 : téléphone, douche, salle de jeux, chambre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Calibri"/>
                          <a:ea typeface="DejaVu Sans"/>
                        </a:rPr>
                        <a:t>13h30 – 18h30 : bains du COULOUBRET + AX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puis retour en télécabine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17h00-19h00 : téléphone, douche,  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rangement valise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12h00 : changement tenue pour retour en bus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447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19h00 : restitution téléphones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19h00 : restitution téléphones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19h00 : restitution téléphones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19h00 : restitution téléphones et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12h30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  <a:tr h="433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19h15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19h15 : repas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19h15 : repas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20h30 : DISCOTHEQUE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13h30 : retour en bus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</a:tr>
              <a:tr h="67176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21h30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23h00 : extinction lumières et son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16h30 : arrivée au collège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</a:tr>
            </a:tbl>
          </a:graphicData>
        </a:graphic>
      </p:graphicFrame>
      <p:sp>
        <p:nvSpPr>
          <p:cNvPr id="160" name="ZoneTexte 3"/>
          <p:cNvSpPr/>
          <p:nvPr/>
        </p:nvSpPr>
        <p:spPr>
          <a:xfrm>
            <a:off x="4215240" y="102240"/>
            <a:ext cx="4252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ORGANISATION DE LA SEMAINE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ZoneTexte 1"/>
          <p:cNvSpPr/>
          <p:nvPr/>
        </p:nvSpPr>
        <p:spPr>
          <a:xfrm>
            <a:off x="412560" y="888480"/>
            <a:ext cx="11366640" cy="586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 descente en télécabine au village d’AX LES THERMES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** 2 heures aux bains du COULOUBRET :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1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A L’INTERIEUR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un grand bassin central d’eau thermale chaude entre 33° et 38°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de 200 m²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illuminé par une verrière</a:t>
            </a:r>
            <a:endParaRPr b="0" lang="fr-F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ce bassin est agrémenté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de jeux d’eau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: geyser, cols de cygne, buses d’hydromassage, bouillonnements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une série de bains sur le modèle romain :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frigidarium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bain d’eau froide (15°C),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caldarium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bains d’eau chaude (38°C),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vaporarium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, vapeur naturelle d’eau thermale.</a:t>
            </a:r>
            <a:br/>
            <a:br/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A L’EXTERIEUR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sur deux niveaux, deux bassins :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l’amphithéâtre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: nage à contre-courant, geysers, jets massants, cols de cygne, bains bouillonnants,...</a:t>
            </a:r>
            <a:br/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le panoramique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: jets massants, cols de cygne et bains bouillonnants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•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la terrasse supérieure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est aménagée en 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solarium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 avec une vue imprenable sur la montagne environnante.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NOUS NE PRIVATISONS PAS LE BATIMENT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: NOUS NE SERONS PAS SEULS !!!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il faudra CIRCULER DOUCEMENT (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NE PAS COURIR)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et PARLER CALMEMENT (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NE PAS CRIER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et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NE PAS SAUTER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(ce n’est pas la piscine municipale)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*** ‘’quartier libre’’ dans le village (argent de poche)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62" name="ZoneTexte 2"/>
          <p:cNvSpPr/>
          <p:nvPr/>
        </p:nvSpPr>
        <p:spPr>
          <a:xfrm>
            <a:off x="207720" y="243720"/>
            <a:ext cx="11366640" cy="63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MERCREDI 18 MARS APRES-MIDI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ZoneTexte 1"/>
          <p:cNvSpPr/>
          <p:nvPr/>
        </p:nvSpPr>
        <p:spPr>
          <a:xfrm>
            <a:off x="5475960" y="3221640"/>
            <a:ext cx="24616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bains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du Couloubret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4" name="Image 5" descr=""/>
          <p:cNvPicPr/>
          <p:nvPr/>
        </p:nvPicPr>
        <p:blipFill>
          <a:blip r:embed="rId1"/>
          <a:stretch/>
        </p:blipFill>
        <p:spPr>
          <a:xfrm>
            <a:off x="315000" y="3326040"/>
            <a:ext cx="5092200" cy="3433680"/>
          </a:xfrm>
          <a:prstGeom prst="rect">
            <a:avLst/>
          </a:prstGeom>
          <a:ln w="0">
            <a:noFill/>
          </a:ln>
        </p:spPr>
      </p:pic>
      <p:pic>
        <p:nvPicPr>
          <p:cNvPr id="165" name="Image 7" descr=""/>
          <p:cNvPicPr/>
          <p:nvPr/>
        </p:nvPicPr>
        <p:blipFill>
          <a:blip r:embed="rId2"/>
          <a:stretch/>
        </p:blipFill>
        <p:spPr>
          <a:xfrm>
            <a:off x="912240" y="184680"/>
            <a:ext cx="4562640" cy="3035880"/>
          </a:xfrm>
          <a:prstGeom prst="rect">
            <a:avLst/>
          </a:prstGeom>
          <a:ln w="0">
            <a:noFill/>
          </a:ln>
        </p:spPr>
      </p:pic>
      <p:pic>
        <p:nvPicPr>
          <p:cNvPr id="166" name="Image 9" descr=""/>
          <p:cNvPicPr/>
          <p:nvPr/>
        </p:nvPicPr>
        <p:blipFill>
          <a:blip r:embed="rId3"/>
          <a:stretch/>
        </p:blipFill>
        <p:spPr>
          <a:xfrm>
            <a:off x="8209080" y="3135960"/>
            <a:ext cx="2720880" cy="3623760"/>
          </a:xfrm>
          <a:prstGeom prst="rect">
            <a:avLst/>
          </a:prstGeom>
          <a:ln w="0">
            <a:noFill/>
          </a:ln>
        </p:spPr>
      </p:pic>
      <p:pic>
        <p:nvPicPr>
          <p:cNvPr id="167" name="Image 13" descr=""/>
          <p:cNvPicPr/>
          <p:nvPr/>
        </p:nvPicPr>
        <p:blipFill>
          <a:blip r:embed="rId4"/>
          <a:stretch/>
        </p:blipFill>
        <p:spPr>
          <a:xfrm>
            <a:off x="6857640" y="97200"/>
            <a:ext cx="4420800" cy="294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23520" y="260640"/>
            <a:ext cx="10971720" cy="430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56000"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 TROUSSEAU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527400" y="692640"/>
            <a:ext cx="10971720" cy="6009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 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linge </a:t>
            </a:r>
            <a:r>
              <a:rPr b="1" i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pour l’activité ski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: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 pantalon de ski et un blouson  ou  une combinaison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minimum trois pulls bien chauds (type polaire), 5 tee-shirts manches courtes et/ou sous-pulls manches longues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- 5 paires de chaussettes chaudes et </a:t>
            </a:r>
            <a:r>
              <a:rPr b="0" lang="fr-FR" sz="1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longues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des lunettes de soleil  ou un masque de ski 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paire de gants de ski imperméables 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(pas de gants en laine)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crème solaire et un stick pour les lèvres : </a:t>
            </a:r>
            <a:r>
              <a:rPr b="1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obligatoire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linge </a:t>
            </a:r>
            <a:r>
              <a:rPr b="1" i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pour l’activité bain 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mercredi après-midi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 maillot de bain 1 ou 2 pièces pour les filles, slip de bain ou boxer de bain court pour les garçons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pièce de 1€ ou un jeton pour le casier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- une serviette de bain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1" i="1" lang="fr-FR" sz="14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Attention </a:t>
            </a: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: l'eau thermale noircit l'argent, il faudra enlever vos bijoux en argent avant de vous baigner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  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* 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linge </a:t>
            </a:r>
            <a:r>
              <a:rPr b="1" i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''hors ski''</a:t>
            </a:r>
            <a:r>
              <a:rPr b="1" i="1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Times New Roman"/>
              </a:rPr>
              <a:t>: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trousse de toilette, serviette de toilette, pyjama, une paire de chaussons ou chaussures pour l'intérieur,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sous-vêtements et vêtements pour 5 jours, une paire de petits gants supplémentaires pour la sortie du mercredi après-midi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un petit sac à dos  avec une gourde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Calibri"/>
                <a:ea typeface="Times New Roman"/>
              </a:rPr>
              <a:t>- un sac pour le linge sale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Times New Roman"/>
              </a:rPr>
              <a:t>Pensez à noter le nom et prénom de votre enfant sur les vêtements et matériel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/>
          </p:nvPr>
        </p:nvSpPr>
        <p:spPr>
          <a:xfrm>
            <a:off x="609480" y="478080"/>
            <a:ext cx="10971720" cy="6161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1000"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2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VETEMENTS DE SKI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: INUTILE D’ACHETER DES VETEMENTS NEUFS pour 1 SEMAINE                          pensez aux ventes d’occasion : bourse aux vêtements, vide grenier, friperie, vente en ligne de vêtements d’occasion , prêt par la famille, les amis …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Les médicaments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en cas de traitement, fournir une ordonnance et les médicaments aux enseignants au moment du départ, avant de monter dans le bus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Prévenir en cas de mal des transports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et prendre les précautions nécessaires avant le départ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Objets de valeur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Éviter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tout objet coûteux qui pourrait être perdu ou dérobé.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 collège ne pourrait être tenu pour responsable en cas de vol, de perte ou détérioration.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Cette règle s’applique aux téléphones portables, tablettes, bijoux ... : les élèves en seront responsables.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Téléphones portables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: les élèves les auront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de 17h00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(retour du SKI)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à 19h00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(AVANT le repas).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Ils seront récupérés par les enseignants et stockés dans des pochettes par chambres pour les restituer plus facilement. Ils devront être ETEINTS et SANS ALARME.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r>
              <a:rPr b="1" lang="fr-FR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Argent de poche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 montant est laissé à l'appréciation de chacun. Nous vous conseillons cependant de ne pas donner une somme importante à votre enfant.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Une sortie dans la ville d’Ax les Thermes est prévue le mercredi après-midi pour les petits souvenirs et des jeux sont accessibles dans la salle de jeux du bâtiment : billard, baby-foot, flipper …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Les moniteurs de ski proposent l’achat du badge correspondant au niveau atteint par chaque skieur en fin de séjour.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116640"/>
            <a:ext cx="10971720" cy="934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COMPETENCES SOLLICITEES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609480" y="1184400"/>
            <a:ext cx="10971720" cy="533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4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  <a:ea typeface="DejaVu Sans"/>
              </a:rPr>
              <a:t>Au cours du séjour SKI de PISTE organisé par le collège, les élèves seront amenés à développer des compétences </a:t>
            </a:r>
            <a:endParaRPr b="0" lang="fr-FR" sz="3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1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Motricité validée par les moniteurs ESF avec un livret officiel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Descendre en effectuant des virages skis parallèles, en maintenant sa vitesse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Savoir tomber et se relever seul en se plaçant en position favorable par rapport à la pente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Savoir utiliser les différentes remontées mécaniques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Méthodologie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Être autonome dans son travail 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Gérer seul son matériel de ski et ses affairess dans le bâtiment, les thermes 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Respecter les règles de sécurité pour soi et pour les autres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Vivre ensemble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Respecter les règles de la vie collective dans le centre d’hébergement et pendant les cours de ski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Respect mutuel, entraide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ZoneTexte 1"/>
          <p:cNvSpPr/>
          <p:nvPr/>
        </p:nvSpPr>
        <p:spPr>
          <a:xfrm>
            <a:off x="138600" y="274680"/>
            <a:ext cx="11893680" cy="630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DEPART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LUNDI 16 MARS à 7h45 du collège            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RENDEZ-VOUS à 7h30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RETOUR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: VENDREDI 20 MARS vers 16h30 au collège, (possibilité de repartir avec les transports scolaires)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horaire confirmé sur l’ENT dès le départ de la station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HEBERGEMENT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centre  du TARBESOU, AX 3 DOMAINES, au bout du parking à 500 m des pistes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PENSION COMPLETE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du déjeuner du LUNDI MIDI au déjeuner du VENDREDI MIDI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REGLES DE VIE COLLECTIVE devront être respectées :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LIEUX : chambres, salle de restauration, salle de jeux, couloirs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PERSONNES : CAMARADES de chambre, de groupe de ski, de table, jeunes des autres établissements scolaires…     ADULTES : professeurs, moniteurs ESF, personnel du Tarbesou, adultes des autres établissements scolaires…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du MATERIEL : skis, chaussures, bâtons, casque, mobilier de la chambre, jeux de la salle de jeux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des HORAIRES : heures de RDV pour le SKI, pour les repas,  heures de coucher, de lever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RESPECT du REPOS : repos PERSONNEL et repos des AUTRES (camarades du collège et des autres établissements scolaires)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* POLITESSE et COURTOISIE en toutes circonstances : BONJOUR, AU REVOIR, S’IL VOUS PLAIT, MERCI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mais aussi ENTRAIDE et SOLIDARITE à tous moments 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: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pour le SKI : porter le matériel, aider un camarade, encourager (et ne pas se moquer)…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dans la CHAMBRE : pour maintenir la chambre rangée et propre, pour ranger la chambre à la fin du séjour…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à TABLE : partager équitablement les portions, participer au rangement des couverts, accepter tout le monde à la table …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LA COMMUNICATION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Portable autorisé uniquement pour joindre les parents en fin d’après-midi (gardés par les accompagnateurs le reste du temps)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photos prises par les élèves ne doivent pas se retrouver sur les réseaux sociaux ou être diffusées : elles sont prises au titre de souvenir personnel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Des nouvelles et des photos seront mises régulièrement sur l’ENT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photos prises pendant le séjour par les enseignants seront récupérables sur la clé USB de chaque participant quelques jours après le retour au collège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Image 10" descr=""/>
          <p:cNvPicPr/>
          <p:nvPr/>
        </p:nvPicPr>
        <p:blipFill>
          <a:blip r:embed="rId1"/>
          <a:stretch/>
        </p:blipFill>
        <p:spPr>
          <a:xfrm>
            <a:off x="248040" y="1563840"/>
            <a:ext cx="5806800" cy="3787560"/>
          </a:xfrm>
          <a:prstGeom prst="rect">
            <a:avLst/>
          </a:prstGeom>
          <a:ln w="0">
            <a:noFill/>
          </a:ln>
        </p:spPr>
      </p:pic>
      <p:pic>
        <p:nvPicPr>
          <p:cNvPr id="117" name="Image 12" descr=""/>
          <p:cNvPicPr/>
          <p:nvPr/>
        </p:nvPicPr>
        <p:blipFill>
          <a:blip r:embed="rId2"/>
          <a:stretch/>
        </p:blipFill>
        <p:spPr>
          <a:xfrm>
            <a:off x="6467760" y="446760"/>
            <a:ext cx="5328360" cy="3210480"/>
          </a:xfrm>
          <a:prstGeom prst="rect">
            <a:avLst/>
          </a:prstGeom>
          <a:ln w="0">
            <a:noFill/>
          </a:ln>
        </p:spPr>
      </p:pic>
      <p:sp>
        <p:nvSpPr>
          <p:cNvPr id="118" name="ZoneTexte 17"/>
          <p:cNvSpPr/>
          <p:nvPr/>
        </p:nvSpPr>
        <p:spPr>
          <a:xfrm>
            <a:off x="533160" y="747720"/>
            <a:ext cx="40867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du bâtiment LE TARBESOU depuis les pistes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9" name="ZoneTexte 18"/>
          <p:cNvSpPr/>
          <p:nvPr/>
        </p:nvSpPr>
        <p:spPr>
          <a:xfrm>
            <a:off x="6136200" y="3543480"/>
            <a:ext cx="59918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vues extérieures du bâtiment LE TARBESOU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20" name="Image 2" descr=""/>
          <p:cNvPicPr/>
          <p:nvPr/>
        </p:nvPicPr>
        <p:blipFill>
          <a:blip r:embed="rId3"/>
          <a:stretch/>
        </p:blipFill>
        <p:spPr>
          <a:xfrm>
            <a:off x="6467760" y="4075560"/>
            <a:ext cx="5328360" cy="2552760"/>
          </a:xfrm>
          <a:prstGeom prst="rect">
            <a:avLst/>
          </a:prstGeom>
          <a:ln w="0">
            <a:noFill/>
          </a:ln>
        </p:spPr>
      </p:pic>
      <p:sp>
        <p:nvSpPr>
          <p:cNvPr id="121" name="Flèche : bas 5"/>
          <p:cNvSpPr/>
          <p:nvPr/>
        </p:nvSpPr>
        <p:spPr>
          <a:xfrm>
            <a:off x="3637800" y="2282040"/>
            <a:ext cx="289800" cy="6400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22" name="Ellipse 6"/>
          <p:cNvSpPr/>
          <p:nvPr/>
        </p:nvSpPr>
        <p:spPr>
          <a:xfrm>
            <a:off x="3414240" y="3002760"/>
            <a:ext cx="736560" cy="43560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 1" descr=""/>
          <p:cNvPicPr/>
          <p:nvPr/>
        </p:nvPicPr>
        <p:blipFill>
          <a:blip r:embed="rId1"/>
          <a:stretch/>
        </p:blipFill>
        <p:spPr>
          <a:xfrm>
            <a:off x="741960" y="692640"/>
            <a:ext cx="4921200" cy="3272400"/>
          </a:xfrm>
          <a:prstGeom prst="rect">
            <a:avLst/>
          </a:prstGeom>
          <a:ln w="0">
            <a:noFill/>
          </a:ln>
        </p:spPr>
      </p:pic>
      <p:sp>
        <p:nvSpPr>
          <p:cNvPr id="124" name="ZoneTexte 3"/>
          <p:cNvSpPr/>
          <p:nvPr/>
        </p:nvSpPr>
        <p:spPr>
          <a:xfrm>
            <a:off x="501480" y="4251960"/>
            <a:ext cx="48384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sur les pistes 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depuis un balcon de chambre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25" name="Image 4" descr=""/>
          <p:cNvPicPr/>
          <p:nvPr/>
        </p:nvPicPr>
        <p:blipFill>
          <a:blip r:embed="rId2"/>
          <a:stretch/>
        </p:blipFill>
        <p:spPr>
          <a:xfrm>
            <a:off x="6618960" y="3157200"/>
            <a:ext cx="4996080" cy="3322440"/>
          </a:xfrm>
          <a:prstGeom prst="rect">
            <a:avLst/>
          </a:prstGeom>
          <a:ln w="0">
            <a:noFill/>
          </a:ln>
        </p:spPr>
      </p:pic>
      <p:sp>
        <p:nvSpPr>
          <p:cNvPr id="126" name="ZoneTexte 6"/>
          <p:cNvSpPr/>
          <p:nvPr/>
        </p:nvSpPr>
        <p:spPr>
          <a:xfrm>
            <a:off x="6911280" y="2329200"/>
            <a:ext cx="47037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Vue sur les pistes depuis la terrasse 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ZoneTexte 9"/>
          <p:cNvSpPr/>
          <p:nvPr/>
        </p:nvSpPr>
        <p:spPr>
          <a:xfrm>
            <a:off x="4966920" y="130320"/>
            <a:ext cx="48805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CHAMBRES de 3 ou 4 lits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28" name="Image 11" descr=""/>
          <p:cNvPicPr/>
          <p:nvPr/>
        </p:nvPicPr>
        <p:blipFill>
          <a:blip r:embed="rId1"/>
          <a:stretch/>
        </p:blipFill>
        <p:spPr>
          <a:xfrm>
            <a:off x="7050240" y="3299040"/>
            <a:ext cx="4690800" cy="3427920"/>
          </a:xfrm>
          <a:prstGeom prst="rect">
            <a:avLst/>
          </a:prstGeom>
          <a:ln w="0">
            <a:noFill/>
          </a:ln>
        </p:spPr>
      </p:pic>
      <p:pic>
        <p:nvPicPr>
          <p:cNvPr id="129" name="Image 15" descr=""/>
          <p:cNvPicPr/>
          <p:nvPr/>
        </p:nvPicPr>
        <p:blipFill>
          <a:blip r:embed="rId2"/>
          <a:stretch/>
        </p:blipFill>
        <p:spPr>
          <a:xfrm>
            <a:off x="9848160" y="492480"/>
            <a:ext cx="1892880" cy="2524320"/>
          </a:xfrm>
          <a:prstGeom prst="rect">
            <a:avLst/>
          </a:prstGeom>
          <a:ln w="0">
            <a:noFill/>
          </a:ln>
        </p:spPr>
      </p:pic>
      <p:pic>
        <p:nvPicPr>
          <p:cNvPr id="130" name="Image 4" descr=""/>
          <p:cNvPicPr/>
          <p:nvPr/>
        </p:nvPicPr>
        <p:blipFill>
          <a:blip r:embed="rId3"/>
          <a:stretch/>
        </p:blipFill>
        <p:spPr>
          <a:xfrm>
            <a:off x="362880" y="3710160"/>
            <a:ext cx="5374800" cy="2943000"/>
          </a:xfrm>
          <a:prstGeom prst="rect">
            <a:avLst/>
          </a:prstGeom>
          <a:ln w="0">
            <a:noFill/>
          </a:ln>
        </p:spPr>
      </p:pic>
      <p:sp>
        <p:nvSpPr>
          <p:cNvPr id="131" name="ZoneTexte 5"/>
          <p:cNvSpPr/>
          <p:nvPr/>
        </p:nvSpPr>
        <p:spPr>
          <a:xfrm>
            <a:off x="5891760" y="1278000"/>
            <a:ext cx="2617920" cy="94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avec salle d’eau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et toilettes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32" name="Image 1" descr=""/>
          <p:cNvPicPr/>
          <p:nvPr/>
        </p:nvPicPr>
        <p:blipFill>
          <a:blip r:embed="rId4"/>
          <a:stretch/>
        </p:blipFill>
        <p:spPr>
          <a:xfrm>
            <a:off x="362880" y="285120"/>
            <a:ext cx="4880520" cy="309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ZoneTexte 1"/>
          <p:cNvSpPr/>
          <p:nvPr/>
        </p:nvSpPr>
        <p:spPr>
          <a:xfrm>
            <a:off x="311760" y="384480"/>
            <a:ext cx="11606040" cy="338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: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3 ou 4 lits par chambre : 3 lits simples ou 2 lits simples et 2 lits superposés (parfois 1 lit double)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dans chaque chambre :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lits avec linge de lit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: alèses, draps housse, housses de couette, couettes, oreillers et taies d’oreiller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placards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et penderie de rangement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toilettes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individuels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salle d’eau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avec douche et lavabo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étendoir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pour faire sécher les vêtements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balcon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accès non autorisé pour des raisons de sécurité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, uniquement pour déposer des objets et aérer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*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télévision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: NON ACTIVEE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4" name="ZoneTexte 3"/>
          <p:cNvSpPr/>
          <p:nvPr/>
        </p:nvSpPr>
        <p:spPr>
          <a:xfrm>
            <a:off x="311760" y="4027320"/>
            <a:ext cx="11761560" cy="258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ORGANISATION des ETAGES :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affiches avec NOMS sur les portes des chambres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Affichettes sur les portes  pour AUTORISER l’ACCES à chaque chambre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de FILLES sont regroupées d’un côté ou à un étage spécifique avec des chambres d’adultes femmes toutes les 3 ou 4 chambres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Les chambres de GARCONS sont regroupées d’un autre côté ou à un autre étage spécifique avec des chambres d’adultes hommes toutes les 3 ou 4 chambres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ZoneTexte 2"/>
          <p:cNvSpPr/>
          <p:nvPr/>
        </p:nvSpPr>
        <p:spPr>
          <a:xfrm>
            <a:off x="7972560" y="742680"/>
            <a:ext cx="3435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de restauration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36" name="Image 5" descr=""/>
          <p:cNvPicPr/>
          <p:nvPr/>
        </p:nvPicPr>
        <p:blipFill>
          <a:blip r:embed="rId1"/>
          <a:stretch/>
        </p:blipFill>
        <p:spPr>
          <a:xfrm>
            <a:off x="170280" y="401760"/>
            <a:ext cx="6365160" cy="4245120"/>
          </a:xfrm>
          <a:prstGeom prst="rect">
            <a:avLst/>
          </a:prstGeom>
          <a:ln w="0">
            <a:noFill/>
          </a:ln>
        </p:spPr>
      </p:pic>
      <p:pic>
        <p:nvPicPr>
          <p:cNvPr id="137" name="Image 3" descr=""/>
          <p:cNvPicPr/>
          <p:nvPr/>
        </p:nvPicPr>
        <p:blipFill>
          <a:blip r:embed="rId2"/>
          <a:stretch/>
        </p:blipFill>
        <p:spPr>
          <a:xfrm>
            <a:off x="6590880" y="2245320"/>
            <a:ext cx="5429880" cy="420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mage 2" descr=""/>
          <p:cNvPicPr/>
          <p:nvPr/>
        </p:nvPicPr>
        <p:blipFill>
          <a:blip r:embed="rId1"/>
          <a:stretch/>
        </p:blipFill>
        <p:spPr>
          <a:xfrm>
            <a:off x="534600" y="568080"/>
            <a:ext cx="4759200" cy="3174120"/>
          </a:xfrm>
          <a:prstGeom prst="rect">
            <a:avLst/>
          </a:prstGeom>
          <a:ln w="0">
            <a:noFill/>
          </a:ln>
        </p:spPr>
      </p:pic>
      <p:pic>
        <p:nvPicPr>
          <p:cNvPr id="139" name="Image 4" descr=""/>
          <p:cNvPicPr/>
          <p:nvPr/>
        </p:nvPicPr>
        <p:blipFill>
          <a:blip r:embed="rId2"/>
          <a:stretch/>
        </p:blipFill>
        <p:spPr>
          <a:xfrm>
            <a:off x="7080480" y="3669120"/>
            <a:ext cx="4575600" cy="3042720"/>
          </a:xfrm>
          <a:prstGeom prst="rect">
            <a:avLst/>
          </a:prstGeom>
          <a:ln w="0">
            <a:noFill/>
          </a:ln>
        </p:spPr>
      </p:pic>
      <p:pic>
        <p:nvPicPr>
          <p:cNvPr id="140" name="Image 9" descr=""/>
          <p:cNvPicPr/>
          <p:nvPr/>
        </p:nvPicPr>
        <p:blipFill>
          <a:blip r:embed="rId3"/>
          <a:stretch/>
        </p:blipFill>
        <p:spPr>
          <a:xfrm>
            <a:off x="534600" y="3959280"/>
            <a:ext cx="4131000" cy="2752560"/>
          </a:xfrm>
          <a:prstGeom prst="rect">
            <a:avLst/>
          </a:prstGeom>
          <a:ln w="0">
            <a:noFill/>
          </a:ln>
        </p:spPr>
      </p:pic>
      <p:sp>
        <p:nvSpPr>
          <p:cNvPr id="141" name="ZoneTexte 10"/>
          <p:cNvSpPr/>
          <p:nvPr/>
        </p:nvSpPr>
        <p:spPr>
          <a:xfrm>
            <a:off x="1522440" y="140400"/>
            <a:ext cx="28461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Hall d’entrée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2" name="ZoneTexte 11"/>
          <p:cNvSpPr/>
          <p:nvPr/>
        </p:nvSpPr>
        <p:spPr>
          <a:xfrm>
            <a:off x="4369320" y="4643640"/>
            <a:ext cx="211464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et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commune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43" name="Image 13" descr=""/>
          <p:cNvPicPr/>
          <p:nvPr/>
        </p:nvPicPr>
        <p:blipFill>
          <a:blip r:embed="rId4"/>
          <a:stretch/>
        </p:blipFill>
        <p:spPr>
          <a:xfrm>
            <a:off x="6282720" y="455400"/>
            <a:ext cx="5582160" cy="2712600"/>
          </a:xfrm>
          <a:prstGeom prst="rect">
            <a:avLst/>
          </a:prstGeom>
          <a:ln w="0">
            <a:noFill/>
          </a:ln>
        </p:spPr>
      </p:pic>
      <p:sp>
        <p:nvSpPr>
          <p:cNvPr id="144" name="ZoneTexte 1"/>
          <p:cNvSpPr/>
          <p:nvPr/>
        </p:nvSpPr>
        <p:spPr>
          <a:xfrm>
            <a:off x="8479080" y="3169080"/>
            <a:ext cx="20894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salle de jeux 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Image 2" descr=""/>
          <p:cNvPicPr/>
          <p:nvPr/>
        </p:nvPicPr>
        <p:blipFill>
          <a:blip r:embed="rId1"/>
          <a:stretch/>
        </p:blipFill>
        <p:spPr>
          <a:xfrm>
            <a:off x="782640" y="355680"/>
            <a:ext cx="4627440" cy="3072600"/>
          </a:xfrm>
          <a:prstGeom prst="rect">
            <a:avLst/>
          </a:prstGeom>
          <a:ln w="0">
            <a:noFill/>
          </a:ln>
        </p:spPr>
      </p:pic>
      <p:sp>
        <p:nvSpPr>
          <p:cNvPr id="146" name="ZoneTexte 1"/>
          <p:cNvSpPr/>
          <p:nvPr/>
        </p:nvSpPr>
        <p:spPr>
          <a:xfrm>
            <a:off x="6463080" y="1315800"/>
            <a:ext cx="494604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discothèque privée avec DJ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dans le bâtiment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…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bien plus qu’une boum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47" name="ZoneTexte 4"/>
          <p:cNvSpPr/>
          <p:nvPr/>
        </p:nvSpPr>
        <p:spPr>
          <a:xfrm>
            <a:off x="230760" y="4607640"/>
            <a:ext cx="110268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8" name="Picture 2" descr="Village Club le Tarbesou - ABC Salles"/>
          <p:cNvPicPr/>
          <p:nvPr/>
        </p:nvPicPr>
        <p:blipFill>
          <a:blip r:embed="rId2"/>
          <a:stretch/>
        </p:blipFill>
        <p:spPr>
          <a:xfrm>
            <a:off x="5081040" y="3610440"/>
            <a:ext cx="6467040" cy="2976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</TotalTime>
  <Application>LibreOffice/7.2.4.1$Windows_X86_64 LibreOffice_project/27d75539669ac387bb498e35313b970b7fe9c4f9</Application>
  <AppVersion>15.0000</AppVersion>
  <Words>2090</Words>
  <Paragraphs>204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2024-01-05T16:31:43Z</dcterms:created>
  <dc:creator>Laurence DELAGNES</dc:creator>
  <dc:description/>
  <dc:language>fr-FR</dc:language>
  <cp:lastModifiedBy/>
  <dcterms:modified xsi:type="dcterms:W3CDTF">2026-01-19T18:48:44Z</dcterms:modified>
  <cp:revision>12</cp:revision>
  <dc:subject/>
  <dc:title>SEJOUR SKI classes de 5ème 18 au 22 mars 2024 Ax 3 domaines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20</vt:i4>
  </property>
</Properties>
</file>