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_rels/slideMaster1.xml.rels" ContentType="application/vnd.openxmlformats-package.relationships+xml"/>
  <Override PartName="/ppt/slideMasters/_rels/slideMaster2.xml.rels" ContentType="application/vnd.openxmlformats-package.relationships+xml"/>
  <Override PartName="/ppt/slideMasters/_rels/slideMaster3.xml.rels" ContentType="application/vnd.openxmlformats-package.relationship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slideLayouts/slideLayout31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_rels/slideLayout31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32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3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34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35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36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4.xml.rels" ContentType="application/vnd.openxmlformats-package.relationships+xml"/>
  <Override PartName="/ppt/slideLayouts/_rels/slideLayout25.xml.rels" ContentType="application/vnd.openxmlformats-package.relationships+xml"/>
  <Override PartName="/ppt/slideLayouts/_rels/slideLayout26.xml.rels" ContentType="application/vnd.openxmlformats-package.relationships+xml"/>
  <Override PartName="/ppt/slideLayouts/_rels/slideLayout27.xml.rels" ContentType="application/vnd.openxmlformats-package.relationships+xml"/>
  <Override PartName="/ppt/slideLayouts/_rels/slideLayout28.xml.rels" ContentType="application/vnd.openxmlformats-package.relationships+xml"/>
  <Override PartName="/ppt/slideLayouts/_rels/slideLayout29.xml.rels" ContentType="application/vnd.openxmlformats-package.relationships+xml"/>
  <Override PartName="/ppt/slideLayouts/_rels/slideLayout30.xml.rels" ContentType="application/vnd.openxmlformats-package.relationships+xml"/>
  <Override PartName="/ppt/_rels/presentation.xml.rels" ContentType="application/vnd.openxmlformats-package.relationshi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slides/_rels/slide20.xml.rels" ContentType="application/vnd.openxmlformats-package.relationships+xml"/>
  <Override PartName="/ppt/slides/_rels/slide7.xml.rels" ContentType="application/vnd.openxmlformats-package.relationships+xml"/>
  <Override PartName="/ppt/slides/_rels/slide3.xml.rels" ContentType="application/vnd.openxmlformats-package.relationships+xml"/>
  <Override PartName="/ppt/slides/_rels/slide4.xml.rels" ContentType="application/vnd.openxmlformats-package.relationships+xml"/>
  <Override PartName="/ppt/slides/_rels/slide5.xml.rels" ContentType="application/vnd.openxmlformats-package.relationships+xml"/>
  <Override PartName="/ppt/slides/_rels/slide6.xml.rels" ContentType="application/vnd.openxmlformats-package.relationships+xml"/>
  <Override PartName="/ppt/slides/_rels/slide8.xml.rels" ContentType="application/vnd.openxmlformats-package.relationships+xml"/>
  <Override PartName="/ppt/slides/_rels/slide9.xml.rels" ContentType="application/vnd.openxmlformats-package.relationships+xml"/>
  <Override PartName="/ppt/slides/_rels/slide10.xml.rels" ContentType="application/vnd.openxmlformats-package.relationships+xml"/>
  <Override PartName="/ppt/slides/_rels/slide11.xml.rels" ContentType="application/vnd.openxmlformats-package.relationships+xml"/>
  <Override PartName="/ppt/slides/_rels/slide12.xml.rels" ContentType="application/vnd.openxmlformats-package.relationships+xml"/>
  <Override PartName="/ppt/slides/_rels/slide13.xml.rels" ContentType="application/vnd.openxmlformats-package.relationships+xml"/>
  <Override PartName="/ppt/slides/_rels/slide14.xml.rels" ContentType="application/vnd.openxmlformats-package.relationships+xml"/>
  <Override PartName="/ppt/slides/_rels/slide15.xml.rels" ContentType="application/vnd.openxmlformats-package.relationships+xml"/>
  <Override PartName="/ppt/slides/_rels/slide16.xml.rels" ContentType="application/vnd.openxmlformats-package.relationships+xml"/>
  <Override PartName="/ppt/slides/_rels/slide17.xml.rels" ContentType="application/vnd.openxmlformats-package.relationships+xml"/>
  <Override PartName="/ppt/slides/_rels/slide18.xml.rels" ContentType="application/vnd.openxmlformats-package.relationships+xml"/>
  <Override PartName="/ppt/slides/_rels/slide19.xml.rels" ContentType="application/vnd.openxmlformats-package.relationships+xml"/>
  <Override PartName="/ppt/presProps.xml" ContentType="application/vnd.openxmlformats-officedocument.presentationml.presProps+xml"/>
  <Override PartName="/ppt/media/image1.jpeg" ContentType="image/jpeg"/>
  <Override PartName="/ppt/media/image2.jpeg" ContentType="image/jpeg"/>
  <Override PartName="/ppt/media/image3.jpeg" ContentType="image/jpeg"/>
  <Override PartName="/ppt/media/image4.jpeg" ContentType="image/jpeg"/>
  <Override PartName="/ppt/media/image5.jpeg" ContentType="image/jpeg"/>
  <Override PartName="/ppt/media/image6.jpeg" ContentType="image/jpeg"/>
  <Override PartName="/ppt/media/image7.jpeg" ContentType="image/jpeg"/>
  <Override PartName="/ppt/media/image8.jpeg" ContentType="image/jpeg"/>
  <Override PartName="/ppt/media/image9.jpeg" ContentType="image/jpeg"/>
  <Override PartName="/ppt/media/image10.jpeg" ContentType="image/jpeg"/>
  <Override PartName="/ppt/media/image11.jpeg" ContentType="image/jpeg"/>
  <Override PartName="/ppt/media/image12.jpeg" ContentType="image/jpeg"/>
  <Override PartName="/ppt/media/image13.jpeg" ContentType="image/jpeg"/>
  <Override PartName="/ppt/media/image14.jpeg" ContentType="image/jpeg"/>
  <Override PartName="/ppt/media/image15.jpeg" ContentType="image/jpeg"/>
  <Override PartName="/ppt/media/image16.jpeg" ContentType="image/jpeg"/>
  <Override PartName="/ppt/media/image17.jpeg" ContentType="image/jpeg"/>
  <Override PartName="/ppt/media/image18.jpeg" ContentType="image/jpeg"/>
  <Override PartName="/ppt/media/image19.jpeg" ContentType="image/jpeg"/>
  <Override PartName="/ppt/media/image20.jpeg" ContentType="image/jpeg"/>
  <Override PartName="/ppt/media/image21.jpeg" ContentType="image/jpeg"/>
  <Override PartName="/ppt/media/image22.jpeg" ContentType="image/jpeg"/>
  <Override PartName="/ppt/media/image23.jpeg" ContentType="image/jpeg"/>
  <Override PartName="/ppt/media/image24.jpeg" ContentType="image/jpeg"/>
  <Override PartName="/ppt/media/image25.jpeg" ContentType="image/jpeg"/>
  <Override PartName="/ppt/media/image26.jpeg" ContentType="image/jpeg"/>
  <Override PartName="/ppt/media/image27.jpeg" ContentType="image/jpeg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  <p:sldMasterId id="2147483674" r:id="rId4"/>
  </p:sld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  <p:sldId id="275" r:id="rId24"/>
  </p:sldIdLst>
  <p:sldSz cx="12192000" cy="6858000"/>
  <p:notesSz cx="7559675" cy="10691813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/>
</p:presentationPr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Master" Target="slideMasters/slideMaster3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9" Type="http://schemas.openxmlformats.org/officeDocument/2006/relationships/slide" Target="slides/slide5.xml"/><Relationship Id="rId10" Type="http://schemas.openxmlformats.org/officeDocument/2006/relationships/slide" Target="slides/slide6.xml"/><Relationship Id="rId11" Type="http://schemas.openxmlformats.org/officeDocument/2006/relationships/slide" Target="slides/slide7.xml"/><Relationship Id="rId12" Type="http://schemas.openxmlformats.org/officeDocument/2006/relationships/slide" Target="slides/slide8.xml"/><Relationship Id="rId13" Type="http://schemas.openxmlformats.org/officeDocument/2006/relationships/slide" Target="slides/slide9.xml"/><Relationship Id="rId14" Type="http://schemas.openxmlformats.org/officeDocument/2006/relationships/slide" Target="slides/slide10.xml"/><Relationship Id="rId15" Type="http://schemas.openxmlformats.org/officeDocument/2006/relationships/slide" Target="slides/slide11.xml"/><Relationship Id="rId16" Type="http://schemas.openxmlformats.org/officeDocument/2006/relationships/slide" Target="slides/slide12.xml"/><Relationship Id="rId17" Type="http://schemas.openxmlformats.org/officeDocument/2006/relationships/slide" Target="slides/slide13.xml"/><Relationship Id="rId18" Type="http://schemas.openxmlformats.org/officeDocument/2006/relationships/slide" Target="slides/slide14.xml"/><Relationship Id="rId19" Type="http://schemas.openxmlformats.org/officeDocument/2006/relationships/slide" Target="slides/slide15.xml"/><Relationship Id="rId20" Type="http://schemas.openxmlformats.org/officeDocument/2006/relationships/slide" Target="slides/slide16.xml"/><Relationship Id="rId21" Type="http://schemas.openxmlformats.org/officeDocument/2006/relationships/slide" Target="slides/slide17.xml"/><Relationship Id="rId22" Type="http://schemas.openxmlformats.org/officeDocument/2006/relationships/slide" Target="slides/slide18.xml"/><Relationship Id="rId23" Type="http://schemas.openxmlformats.org/officeDocument/2006/relationships/slide" Target="slides/slide19.xml"/><Relationship Id="rId24" Type="http://schemas.openxmlformats.org/officeDocument/2006/relationships/slide" Target="slides/slide20.xml"/><Relationship Id="rId25" Type="http://schemas.openxmlformats.org/officeDocument/2006/relationships/presProps" Target="presProps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6" name="PlaceHolder 6"/>
          <p:cNvSpPr>
            <a:spLocks noGrp="1"/>
          </p:cNvSpPr>
          <p:nvPr>
            <p:ph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7" name="PlaceHolder 7"/>
          <p:cNvSpPr>
            <a:spLocks noGrp="1"/>
          </p:cNvSpPr>
          <p:nvPr>
            <p:ph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1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3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5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6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0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1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2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4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5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6" name="PlaceHolder 4"/>
          <p:cNvSpPr>
            <a:spLocks noGrp="1"/>
          </p:cNvSpPr>
          <p:nvPr>
            <p:ph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8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9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0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2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3" name="PlaceHolder 3"/>
          <p:cNvSpPr>
            <a:spLocks noGrp="1"/>
          </p:cNvSpPr>
          <p:nvPr>
            <p:ph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5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6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7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8" name="PlaceHolder 5"/>
          <p:cNvSpPr>
            <a:spLocks noGrp="1"/>
          </p:cNvSpPr>
          <p:nvPr>
            <p:ph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0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1" name="PlaceHolder 3"/>
          <p:cNvSpPr>
            <a:spLocks noGrp="1"/>
          </p:cNvSpPr>
          <p:nvPr>
            <p:ph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2" name="PlaceHolder 4"/>
          <p:cNvSpPr>
            <a:spLocks noGrp="1"/>
          </p:cNvSpPr>
          <p:nvPr>
            <p:ph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3" name="PlaceHolder 5"/>
          <p:cNvSpPr>
            <a:spLocks noGrp="1"/>
          </p:cNvSpPr>
          <p:nvPr>
            <p:ph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4" name="PlaceHolder 6"/>
          <p:cNvSpPr>
            <a:spLocks noGrp="1"/>
          </p:cNvSpPr>
          <p:nvPr>
            <p:ph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5" name="PlaceHolder 7"/>
          <p:cNvSpPr>
            <a:spLocks noGrp="1"/>
          </p:cNvSpPr>
          <p:nvPr>
            <p:ph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2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9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2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1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3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4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3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3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8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9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0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3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2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3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4" name="PlaceHolder 4"/>
          <p:cNvSpPr>
            <a:spLocks noGrp="1"/>
          </p:cNvSpPr>
          <p:nvPr>
            <p:ph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3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6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7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8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3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0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1" name="PlaceHolder 3"/>
          <p:cNvSpPr>
            <a:spLocks noGrp="1"/>
          </p:cNvSpPr>
          <p:nvPr>
            <p:ph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3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3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4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5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6" name="PlaceHolder 5"/>
          <p:cNvSpPr>
            <a:spLocks noGrp="1"/>
          </p:cNvSpPr>
          <p:nvPr>
            <p:ph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3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8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9" name="PlaceHolder 3"/>
          <p:cNvSpPr>
            <a:spLocks noGrp="1"/>
          </p:cNvSpPr>
          <p:nvPr>
            <p:ph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0" name="PlaceHolder 4"/>
          <p:cNvSpPr>
            <a:spLocks noGrp="1"/>
          </p:cNvSpPr>
          <p:nvPr>
            <p:ph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1" name="PlaceHolder 5"/>
          <p:cNvSpPr>
            <a:spLocks noGrp="1"/>
          </p:cNvSpPr>
          <p:nvPr>
            <p:ph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2" name="PlaceHolder 6"/>
          <p:cNvSpPr>
            <a:spLocks noGrp="1"/>
          </p:cNvSpPr>
          <p:nvPr>
            <p:ph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3" name="PlaceHolder 7"/>
          <p:cNvSpPr>
            <a:spLocks noGrp="1"/>
          </p:cNvSpPr>
          <p:nvPr>
            <p:ph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4.xml"/>
</Relationships>
</file>

<file path=ppt/slideMasters/_rels/slideMaster3.xml.rels><?xml version="1.0" encoding="UTF-8"?>
<Relationships xmlns="http://schemas.openxmlformats.org/package/2006/relationships"><Relationship Id="rId1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8.xml"/><Relationship Id="rId6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0.xml"/><Relationship Id="rId8" Type="http://schemas.openxmlformats.org/officeDocument/2006/relationships/slideLayout" Target="../slideLayouts/slideLayout31.xml"/><Relationship Id="rId9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33.xml"/><Relationship Id="rId11" Type="http://schemas.openxmlformats.org/officeDocument/2006/relationships/slideLayout" Target="../slideLayouts/slideLayout34.xml"/><Relationship Id="rId12" Type="http://schemas.openxmlformats.org/officeDocument/2006/relationships/slideLayout" Target="../slideLayouts/slideLayout35.xml"/><Relationship Id="rId13" Type="http://schemas.openxmlformats.org/officeDocument/2006/relationships/slideLayout" Target="../slideLayouts/slideLayout36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880" cy="132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r>
              <a:rPr b="0" lang="fr-FR" sz="4400" spc="-1" strike="noStrike">
                <a:solidFill>
                  <a:srgbClr val="000000"/>
                </a:solidFill>
                <a:latin typeface="Arial"/>
              </a:rPr>
              <a:t>Cliquez pour éditer le format du texte-titre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800" spc="-1" strike="noStrike">
                <a:solidFill>
                  <a:srgbClr val="000000"/>
                </a:solidFill>
                <a:latin typeface="Arial"/>
              </a:rPr>
              <a:t>Cliquez pour éditer le format du plan de texte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Second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1800" spc="-1" strike="noStrike">
                <a:solidFill>
                  <a:srgbClr val="000000"/>
                </a:solidFill>
                <a:latin typeface="Arial"/>
              </a:rPr>
              <a:t>Troisième niveau de plan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1800" spc="-1" strike="noStrike">
                <a:solidFill>
                  <a:srgbClr val="000000"/>
                </a:solidFill>
                <a:latin typeface="Arial"/>
              </a:rPr>
              <a:t>Quatrième niveau de plan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Cinquième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Sixième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Septième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r>
              <a:rPr b="0" lang="fr-FR" sz="1800" spc="-1" strike="noStrike">
                <a:solidFill>
                  <a:srgbClr val="000000"/>
                </a:solidFill>
                <a:latin typeface="Arial"/>
              </a:rPr>
              <a:t>Cliquez pour éditer le format du texte-titre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9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800" spc="-1" strike="noStrike">
                <a:solidFill>
                  <a:srgbClr val="000000"/>
                </a:solidFill>
                <a:latin typeface="Arial"/>
              </a:rPr>
              <a:t>Cliquez pour éditer le format du plan de texte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Second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1800" spc="-1" strike="noStrike">
                <a:solidFill>
                  <a:srgbClr val="000000"/>
                </a:solidFill>
                <a:latin typeface="Arial"/>
              </a:rPr>
              <a:t>Troisième niveau de plan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1800" spc="-1" strike="noStrike">
                <a:solidFill>
                  <a:srgbClr val="000000"/>
                </a:solidFill>
                <a:latin typeface="Arial"/>
              </a:rPr>
              <a:t>Quatrième niveau de plan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Cinquième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Sixième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Septième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</p:sldMaster>
</file>

<file path=ppt/slideMasters/slideMaster3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r>
              <a:rPr b="0" lang="fr-FR" sz="1800" spc="-1" strike="noStrike">
                <a:solidFill>
                  <a:srgbClr val="000000"/>
                </a:solidFill>
                <a:latin typeface="Arial"/>
              </a:rPr>
              <a:t>Cliquez pour éditer le format du texte-titre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7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800" spc="-1" strike="noStrike">
                <a:solidFill>
                  <a:srgbClr val="000000"/>
                </a:solidFill>
                <a:latin typeface="Arial"/>
              </a:rPr>
              <a:t>Cliquez pour éditer le format du plan de texte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Second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1800" spc="-1" strike="noStrike">
                <a:solidFill>
                  <a:srgbClr val="000000"/>
                </a:solidFill>
                <a:latin typeface="Arial"/>
              </a:rPr>
              <a:t>Troisième niveau de plan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1800" spc="-1" strike="noStrike">
                <a:solidFill>
                  <a:srgbClr val="000000"/>
                </a:solidFill>
                <a:latin typeface="Arial"/>
              </a:rPr>
              <a:t>Quatrième niveau de plan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Cinquième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Sixième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Septième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  <p:sldLayoutId id="2147483686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image" Target="../media/image18.jpeg"/><Relationship Id="rId2" Type="http://schemas.openxmlformats.org/officeDocument/2006/relationships/slideLayout" Target="../slideLayouts/slideLayout13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image" Target="../media/image19.jpeg"/><Relationship Id="rId2" Type="http://schemas.openxmlformats.org/officeDocument/2006/relationships/image" Target="../media/image20.jpeg"/><Relationship Id="rId3" Type="http://schemas.openxmlformats.org/officeDocument/2006/relationships/image" Target="../media/image21.jpeg"/><Relationship Id="rId4" Type="http://schemas.openxmlformats.org/officeDocument/2006/relationships/slideLayout" Target="../slideLayouts/slideLayout13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image" Target="../media/image22.jpeg"/><Relationship Id="rId2" Type="http://schemas.openxmlformats.org/officeDocument/2006/relationships/image" Target="../media/image23.jpeg"/><Relationship Id="rId3" Type="http://schemas.openxmlformats.org/officeDocument/2006/relationships/slideLayout" Target="../slideLayouts/slideLayout13.xml"/>
</Relationships>
</file>

<file path=ppt/slides/_rels/slide1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6.xml.rels><?xml version="1.0" encoding="UTF-8"?>
<Relationships xmlns="http://schemas.openxmlformats.org/package/2006/relationships"><Relationship Id="rId1" Type="http://schemas.openxmlformats.org/officeDocument/2006/relationships/image" Target="../media/image24.jpeg"/><Relationship Id="rId2" Type="http://schemas.openxmlformats.org/officeDocument/2006/relationships/image" Target="../media/image25.jpeg"/><Relationship Id="rId3" Type="http://schemas.openxmlformats.org/officeDocument/2006/relationships/image" Target="../media/image26.jpeg"/><Relationship Id="rId4" Type="http://schemas.openxmlformats.org/officeDocument/2006/relationships/image" Target="../media/image27.jpeg"/><Relationship Id="rId5" Type="http://schemas.openxmlformats.org/officeDocument/2006/relationships/slideLayout" Target="../slideLayouts/slideLayout13.xml"/>
</Relationships>
</file>

<file path=ppt/slides/_rels/slide1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5.xml"/>
</Relationships>
</file>

<file path=ppt/slides/_rels/slide1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5.xml"/>
</Relationships>
</file>

<file path=ppt/slides/_rels/slide1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5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2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5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Relationship Id="rId3" Type="http://schemas.openxmlformats.org/officeDocument/2006/relationships/image" Target="../media/image3.jpeg"/><Relationship Id="rId4" Type="http://schemas.openxmlformats.org/officeDocument/2006/relationships/slideLayout" Target="../slideLayouts/slideLayout13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4.jpeg"/><Relationship Id="rId2" Type="http://schemas.openxmlformats.org/officeDocument/2006/relationships/image" Target="../media/image5.jpeg"/><Relationship Id="rId3" Type="http://schemas.openxmlformats.org/officeDocument/2006/relationships/slideLayout" Target="../slideLayouts/slideLayout13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image" Target="../media/image6.jpeg"/><Relationship Id="rId2" Type="http://schemas.openxmlformats.org/officeDocument/2006/relationships/image" Target="../media/image7.jpeg"/><Relationship Id="rId3" Type="http://schemas.openxmlformats.org/officeDocument/2006/relationships/image" Target="../media/image8.jpeg"/><Relationship Id="rId4" Type="http://schemas.openxmlformats.org/officeDocument/2006/relationships/image" Target="../media/image9.jpeg"/><Relationship Id="rId5" Type="http://schemas.openxmlformats.org/officeDocument/2006/relationships/slideLayout" Target="../slideLayouts/slideLayout13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image" Target="../media/image10.jpeg"/><Relationship Id="rId2" Type="http://schemas.openxmlformats.org/officeDocument/2006/relationships/image" Target="../media/image11.jpeg"/><Relationship Id="rId3" Type="http://schemas.openxmlformats.org/officeDocument/2006/relationships/slideLayout" Target="../slideLayouts/slideLayout13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image" Target="../media/image12.jpeg"/><Relationship Id="rId2" Type="http://schemas.openxmlformats.org/officeDocument/2006/relationships/image" Target="../media/image13.jpeg"/><Relationship Id="rId3" Type="http://schemas.openxmlformats.org/officeDocument/2006/relationships/image" Target="../media/image14.jpeg"/><Relationship Id="rId4" Type="http://schemas.openxmlformats.org/officeDocument/2006/relationships/image" Target="../media/image15.jpeg"/><Relationship Id="rId5" Type="http://schemas.openxmlformats.org/officeDocument/2006/relationships/slideLayout" Target="../slideLayouts/slideLayout13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image" Target="../media/image16.jpeg"/><Relationship Id="rId2" Type="http://schemas.openxmlformats.org/officeDocument/2006/relationships/image" Target="../media/image17.jpeg"/><Relationship Id="rId3" Type="http://schemas.openxmlformats.org/officeDocument/2006/relationships/slideLayout" Target="../slideLayouts/slideLayout13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PlaceHolder 1"/>
          <p:cNvSpPr>
            <a:spLocks noGrp="1"/>
          </p:cNvSpPr>
          <p:nvPr>
            <p:ph type="title"/>
          </p:nvPr>
        </p:nvSpPr>
        <p:spPr>
          <a:xfrm>
            <a:off x="1523880" y="478080"/>
            <a:ext cx="9143280" cy="5475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b">
            <a:normAutofit fontScale="88000"/>
          </a:bodyPr>
          <a:p>
            <a:pPr algn="ctr">
              <a:lnSpc>
                <a:spcPct val="90000"/>
              </a:lnSpc>
            </a:pPr>
            <a:r>
              <a:rPr b="1" lang="fr-FR" sz="6000" spc="-1" strike="noStrike">
                <a:solidFill>
                  <a:srgbClr val="000000"/>
                </a:solidFill>
                <a:latin typeface="Calibri Light"/>
                <a:ea typeface="DejaVu Sans"/>
              </a:rPr>
              <a:t>SEJOUR SKI</a:t>
            </a:r>
            <a:br/>
            <a:r>
              <a:rPr b="1" lang="fr-FR" sz="6000" spc="-1" strike="noStrike">
                <a:solidFill>
                  <a:srgbClr val="000000"/>
                </a:solidFill>
                <a:latin typeface="Calibri Light"/>
                <a:ea typeface="DejaVu Sans"/>
              </a:rPr>
              <a:t>classes de 5</a:t>
            </a:r>
            <a:r>
              <a:rPr b="1" lang="fr-FR" sz="6000" spc="-1" strike="noStrike" baseline="30000">
                <a:solidFill>
                  <a:srgbClr val="000000"/>
                </a:solidFill>
                <a:latin typeface="Calibri Light"/>
                <a:ea typeface="DejaVu Sans"/>
              </a:rPr>
              <a:t>ème</a:t>
            </a:r>
            <a:br/>
            <a:br/>
            <a:r>
              <a:rPr b="1" lang="fr-FR" sz="4900" spc="-1" strike="noStrike">
                <a:solidFill>
                  <a:srgbClr val="000000"/>
                </a:solidFill>
                <a:latin typeface="Calibri Light"/>
                <a:ea typeface="DejaVu Sans"/>
              </a:rPr>
              <a:t>18 au 22 mars 2024</a:t>
            </a:r>
            <a:br/>
            <a:br/>
            <a:r>
              <a:rPr b="1" lang="fr-FR" sz="4900" spc="-1" strike="noStrike">
                <a:solidFill>
                  <a:srgbClr val="000000"/>
                </a:solidFill>
                <a:latin typeface="Calibri Light"/>
                <a:ea typeface="DejaVu Sans"/>
              </a:rPr>
              <a:t>Ax 3 domaines</a:t>
            </a:r>
            <a:br/>
            <a:br/>
            <a:r>
              <a:rPr b="1" lang="fr-FR" sz="4000" spc="-1" strike="noStrike">
                <a:solidFill>
                  <a:srgbClr val="000000"/>
                </a:solidFill>
                <a:latin typeface="Calibri Light"/>
                <a:ea typeface="DejaVu Sans"/>
              </a:rPr>
              <a:t>accompagnateurs : </a:t>
            </a:r>
            <a:br/>
            <a:r>
              <a:rPr b="1" lang="fr-FR" sz="3800" spc="-1" strike="noStrike">
                <a:solidFill>
                  <a:srgbClr val="000000"/>
                </a:solidFill>
                <a:latin typeface="Calibri Light"/>
                <a:ea typeface="DejaVu Sans"/>
              </a:rPr>
              <a:t>M DARMON, M CLERE, M CROSNIER,</a:t>
            </a:r>
            <a:br/>
            <a:r>
              <a:rPr b="1" lang="fr-FR" sz="3800" spc="-1" strike="noStrike">
                <a:solidFill>
                  <a:srgbClr val="000000"/>
                </a:solidFill>
                <a:latin typeface="Calibri Light"/>
                <a:ea typeface="DejaVu Sans"/>
              </a:rPr>
              <a:t> Me ROBIN, Me DELAGNES, Me ALBAREDE, Me BUZIN</a:t>
            </a:r>
            <a:endParaRPr b="0" lang="fr-FR" sz="3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ZoneTexte 1"/>
          <p:cNvSpPr/>
          <p:nvPr/>
        </p:nvSpPr>
        <p:spPr>
          <a:xfrm>
            <a:off x="230400" y="76680"/>
            <a:ext cx="11730600" cy="68580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1" lang="fr-FR" sz="2400" spc="-1" strike="noStrike" u="sng">
                <a:solidFill>
                  <a:srgbClr val="000000"/>
                </a:solidFill>
                <a:uFillTx/>
                <a:latin typeface="Calibri (Corps)"/>
                <a:ea typeface="DejaVu Sans"/>
              </a:rPr>
              <a:t>DOMAINE SKIABLE AX 3 DOMAINES</a:t>
            </a:r>
            <a:r>
              <a:rPr b="1" lang="fr-FR" sz="2400" spc="-1" strike="noStrike">
                <a:solidFill>
                  <a:srgbClr val="000000"/>
                </a:solidFill>
                <a:latin typeface="Calibri (Corps)"/>
                <a:ea typeface="DejaVu Sans"/>
              </a:rPr>
              <a:t> :</a:t>
            </a:r>
            <a:endParaRPr b="0" lang="fr-FR" sz="24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fr-FR" sz="1400" spc="-1" strike="noStrike">
                <a:solidFill>
                  <a:srgbClr val="000000"/>
                </a:solidFill>
                <a:latin typeface="Arial"/>
                <a:ea typeface="DejaVu Sans"/>
              </a:rPr>
              <a:t>  </a:t>
            </a:r>
            <a:endParaRPr b="0" lang="fr-FR" sz="1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fr-FR" sz="2000" spc="-1" strike="noStrike">
                <a:solidFill>
                  <a:srgbClr val="000000"/>
                </a:solidFill>
                <a:latin typeface="Calibri (Corps)"/>
                <a:ea typeface="DejaVu Sans"/>
              </a:rPr>
              <a:t>80 km de pistes de 1400 à 2400 m, 210 canons à neige</a:t>
            </a:r>
            <a:endParaRPr b="0" lang="fr-FR" sz="20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fr-FR" sz="1400" spc="-1" strike="noStrike">
                <a:solidFill>
                  <a:srgbClr val="000000"/>
                </a:solidFill>
                <a:latin typeface="Arial"/>
                <a:ea typeface="DejaVu Sans"/>
              </a:rPr>
              <a:t>  </a:t>
            </a:r>
            <a:endParaRPr b="0" lang="fr-FR" sz="1400" spc="-1" strike="noStrike">
              <a:latin typeface="Arial"/>
            </a:endParaRPr>
          </a:p>
          <a:p>
            <a:pPr>
              <a:lnSpc>
                <a:spcPct val="107000"/>
              </a:lnSpc>
            </a:pPr>
            <a:r>
              <a:rPr b="0" lang="fr-FR" sz="1800" spc="-1" strike="noStrike">
                <a:solidFill>
                  <a:srgbClr val="212529"/>
                </a:solidFill>
                <a:latin typeface="Calibri (Corps)"/>
                <a:ea typeface="Times New Roman"/>
              </a:rPr>
              <a:t>- de 1400 à 2000 m </a:t>
            </a:r>
            <a:r>
              <a:rPr b="1" lang="fr-FR" sz="1800" spc="-1" strike="noStrike">
                <a:solidFill>
                  <a:srgbClr val="212529"/>
                </a:solidFill>
                <a:latin typeface="Calibri (Corps)"/>
                <a:ea typeface="Times New Roman"/>
              </a:rPr>
              <a:t>Bonascre</a:t>
            </a:r>
            <a:r>
              <a:rPr b="0" lang="fr-FR" sz="1800" spc="-1" strike="noStrike">
                <a:solidFill>
                  <a:srgbClr val="212529"/>
                </a:solidFill>
                <a:latin typeface="Calibri (Corps)"/>
                <a:ea typeface="Times New Roman"/>
              </a:rPr>
              <a:t> au milieu d'une forêt de sapins : 9 pistes et 6 remontées (dont 1 télécabine et 2 télésièges</a:t>
            </a:r>
            <a:r>
              <a:rPr b="0" lang="fr-FR" sz="1400" spc="-1" strike="noStrike">
                <a:solidFill>
                  <a:srgbClr val="212529"/>
                </a:solidFill>
                <a:latin typeface="Calibri (Corps)"/>
                <a:ea typeface="Times New Roman"/>
              </a:rPr>
              <a:t>) </a:t>
            </a:r>
            <a:br/>
            <a:br/>
            <a:r>
              <a:rPr b="0" lang="fr-FR" sz="1800" spc="-1" strike="noStrike">
                <a:solidFill>
                  <a:srgbClr val="212529"/>
                </a:solidFill>
                <a:latin typeface="Calibri (Corps)"/>
                <a:ea typeface="Times New Roman"/>
              </a:rPr>
              <a:t>- de 1900 à 2300 m </a:t>
            </a:r>
            <a:r>
              <a:rPr b="1" lang="fr-FR" sz="1800" spc="-1" strike="noStrike">
                <a:solidFill>
                  <a:srgbClr val="212529"/>
                </a:solidFill>
                <a:latin typeface="Calibri (Corps)"/>
                <a:ea typeface="Times New Roman"/>
              </a:rPr>
              <a:t>le Saquet</a:t>
            </a:r>
            <a:r>
              <a:rPr b="0" lang="fr-FR" sz="1800" spc="-1" strike="noStrike">
                <a:solidFill>
                  <a:srgbClr val="212529"/>
                </a:solidFill>
                <a:latin typeface="Calibri (Corps)"/>
                <a:ea typeface="Times New Roman"/>
              </a:rPr>
              <a:t> : 10 pistes (3 vertes, 2 bleues, 3 rouges et 1 noire) et 7 remontées  et le snowpark</a:t>
            </a:r>
            <a:br/>
            <a:br/>
            <a:r>
              <a:rPr b="0" lang="fr-FR" sz="1800" spc="-1" strike="noStrike">
                <a:solidFill>
                  <a:srgbClr val="212529"/>
                </a:solidFill>
                <a:latin typeface="Calibri (Corps)"/>
                <a:ea typeface="Times New Roman"/>
              </a:rPr>
              <a:t>- de 1700 à 2400 m </a:t>
            </a:r>
            <a:r>
              <a:rPr b="1" lang="fr-FR" sz="1800" spc="-1" strike="noStrike">
                <a:solidFill>
                  <a:srgbClr val="212529"/>
                </a:solidFill>
                <a:latin typeface="Calibri (Corps)"/>
                <a:ea typeface="Times New Roman"/>
              </a:rPr>
              <a:t>les Campels</a:t>
            </a:r>
            <a:r>
              <a:rPr b="0" lang="fr-FR" sz="1800" spc="-1" strike="noStrike">
                <a:solidFill>
                  <a:srgbClr val="212529"/>
                </a:solidFill>
                <a:latin typeface="Calibri (Corps)"/>
                <a:ea typeface="Times New Roman"/>
              </a:rPr>
              <a:t> : 11 pistes desservies par 3 remontées : nombreuses pistes rouges et noires, plus techniques, attirent les skieurs les plus expérimentés</a:t>
            </a:r>
            <a:endParaRPr b="0" lang="fr-FR" sz="1800" spc="-1" strike="noStrike">
              <a:latin typeface="Arial"/>
            </a:endParaRPr>
          </a:p>
          <a:p>
            <a:pPr>
              <a:lnSpc>
                <a:spcPct val="107000"/>
              </a:lnSpc>
            </a:pPr>
            <a:endParaRPr b="0" lang="fr-FR" sz="1800" spc="-1" strike="noStrike">
              <a:latin typeface="Arial"/>
            </a:endParaRPr>
          </a:p>
          <a:p>
            <a:pPr>
              <a:lnSpc>
                <a:spcPct val="107000"/>
              </a:lnSpc>
            </a:pPr>
            <a:r>
              <a:rPr b="1" lang="fr-FR" sz="1800" spc="-1" strike="noStrike">
                <a:solidFill>
                  <a:srgbClr val="000000"/>
                </a:solidFill>
                <a:latin typeface="Calibri (Corps)"/>
                <a:ea typeface="Calibri"/>
              </a:rPr>
              <a:t>19 remontées mécaniques </a:t>
            </a:r>
            <a:r>
              <a:rPr b="0" lang="fr-FR" sz="1800" spc="-1" strike="noStrike">
                <a:solidFill>
                  <a:srgbClr val="000000"/>
                </a:solidFill>
                <a:latin typeface="Calibri (Corps)"/>
                <a:ea typeface="Calibri"/>
              </a:rPr>
              <a:t>: 2 télécabines (1 du village au plateau de Bonascre et 1 de Bonascre                                                    </a:t>
            </a:r>
            <a:r>
              <a:rPr b="0" lang="fr-FR" sz="1800" spc="-1" strike="noStrike">
                <a:solidFill>
                  <a:srgbClr val="000000"/>
                </a:solidFill>
                <a:latin typeface="Calibri (Corps)"/>
                <a:ea typeface="Calibri"/>
              </a:rPr>
              <a:t>	</a:t>
            </a:r>
            <a:r>
              <a:rPr b="0" lang="fr-FR" sz="1800" spc="-1" strike="noStrike">
                <a:solidFill>
                  <a:srgbClr val="000000"/>
                </a:solidFill>
                <a:latin typeface="Calibri (Corps)"/>
                <a:ea typeface="Calibri"/>
              </a:rPr>
              <a:t>	</a:t>
            </a:r>
            <a:r>
              <a:rPr b="0" lang="fr-FR" sz="1800" spc="-1" strike="noStrike">
                <a:solidFill>
                  <a:srgbClr val="000000"/>
                </a:solidFill>
                <a:latin typeface="Calibri (Corps)"/>
                <a:ea typeface="Calibri"/>
              </a:rPr>
              <a:t>               2 télésièges débrayables</a:t>
            </a:r>
            <a:endParaRPr b="0" lang="fr-FR" sz="1800" spc="-1" strike="noStrike">
              <a:latin typeface="Arial"/>
            </a:endParaRPr>
          </a:p>
          <a:p>
            <a:pPr>
              <a:lnSpc>
                <a:spcPct val="107000"/>
              </a:lnSpc>
            </a:pPr>
            <a:r>
              <a:rPr b="0" lang="fr-FR" sz="1800" spc="-1" strike="noStrike">
                <a:solidFill>
                  <a:srgbClr val="000000"/>
                </a:solidFill>
                <a:latin typeface="Calibri (Corps)"/>
                <a:ea typeface="Calibri"/>
              </a:rPr>
              <a:t>                                                  </a:t>
            </a:r>
            <a:r>
              <a:rPr b="0" lang="fr-FR" sz="1800" spc="-1" strike="noStrike">
                <a:solidFill>
                  <a:srgbClr val="000000"/>
                </a:solidFill>
                <a:latin typeface="Calibri (Corps)"/>
                <a:ea typeface="Calibri"/>
              </a:rPr>
              <a:t>5 télésièges</a:t>
            </a:r>
            <a:endParaRPr b="0" lang="fr-FR" sz="1800" spc="-1" strike="noStrike">
              <a:latin typeface="Arial"/>
            </a:endParaRPr>
          </a:p>
          <a:p>
            <a:pPr>
              <a:lnSpc>
                <a:spcPct val="107000"/>
              </a:lnSpc>
            </a:pPr>
            <a:r>
              <a:rPr b="0" lang="fr-FR" sz="1800" spc="-1" strike="noStrike">
                <a:solidFill>
                  <a:srgbClr val="000000"/>
                </a:solidFill>
                <a:latin typeface="Calibri (Corps)"/>
                <a:ea typeface="Calibri"/>
              </a:rPr>
              <a:t>                                                  </a:t>
            </a:r>
            <a:r>
              <a:rPr b="0" lang="fr-FR" sz="1800" spc="-1" strike="noStrike">
                <a:solidFill>
                  <a:srgbClr val="000000"/>
                </a:solidFill>
                <a:latin typeface="Calibri (Corps)"/>
                <a:ea typeface="Calibri"/>
              </a:rPr>
              <a:t>7 téléskis</a:t>
            </a:r>
            <a:endParaRPr b="0" lang="fr-FR" sz="1800" spc="-1" strike="noStrike">
              <a:latin typeface="Arial"/>
            </a:endParaRPr>
          </a:p>
          <a:p>
            <a:pPr>
              <a:lnSpc>
                <a:spcPct val="107000"/>
              </a:lnSpc>
            </a:pPr>
            <a:r>
              <a:rPr b="0" lang="fr-FR" sz="1800" spc="-1" strike="noStrike">
                <a:solidFill>
                  <a:srgbClr val="000000"/>
                </a:solidFill>
                <a:latin typeface="Calibri (Corps)"/>
                <a:ea typeface="Calibri"/>
              </a:rPr>
              <a:t>                                                  </a:t>
            </a:r>
            <a:r>
              <a:rPr b="0" lang="fr-FR" sz="1800" spc="-1" strike="noStrike">
                <a:solidFill>
                  <a:srgbClr val="000000"/>
                </a:solidFill>
                <a:latin typeface="Calibri (Corps)"/>
                <a:ea typeface="Calibri"/>
              </a:rPr>
              <a:t>2 télécordes</a:t>
            </a:r>
            <a:endParaRPr b="0" lang="fr-FR" sz="1800" spc="-1" strike="noStrike">
              <a:latin typeface="Arial"/>
            </a:endParaRPr>
          </a:p>
          <a:p>
            <a:pPr>
              <a:lnSpc>
                <a:spcPct val="107000"/>
              </a:lnSpc>
            </a:pPr>
            <a:r>
              <a:rPr b="0" lang="fr-FR" sz="1800" spc="-1" strike="noStrike">
                <a:solidFill>
                  <a:srgbClr val="000000"/>
                </a:solidFill>
                <a:latin typeface="Calibri (Corps)"/>
                <a:ea typeface="Calibri"/>
              </a:rPr>
              <a:t>                                                  </a:t>
            </a:r>
            <a:r>
              <a:rPr b="0" lang="fr-FR" sz="1800" spc="-1" strike="noStrike">
                <a:solidFill>
                  <a:srgbClr val="000000"/>
                </a:solidFill>
                <a:latin typeface="Calibri (Corps)"/>
                <a:ea typeface="Calibri"/>
              </a:rPr>
              <a:t>1 tapis</a:t>
            </a:r>
            <a:endParaRPr b="0" lang="fr-FR" sz="1800" spc="-1" strike="noStrike">
              <a:latin typeface="Arial"/>
            </a:endParaRPr>
          </a:p>
          <a:p>
            <a:pPr>
              <a:lnSpc>
                <a:spcPct val="107000"/>
              </a:lnSpc>
            </a:pPr>
            <a:r>
              <a:rPr b="1" lang="fr-FR" sz="1800" spc="-1" strike="noStrike">
                <a:solidFill>
                  <a:srgbClr val="000000"/>
                </a:solidFill>
                <a:latin typeface="Calibri (Corps)"/>
                <a:ea typeface="Calibri"/>
              </a:rPr>
              <a:t>37 pistes </a:t>
            </a:r>
            <a:r>
              <a:rPr b="0" lang="fr-FR" sz="1800" spc="-1" strike="noStrike">
                <a:solidFill>
                  <a:srgbClr val="000000"/>
                </a:solidFill>
                <a:latin typeface="Calibri (Corps)"/>
                <a:ea typeface="Calibri"/>
              </a:rPr>
              <a:t>: 10 vertes</a:t>
            </a:r>
            <a:endParaRPr b="0" lang="fr-FR" sz="1800" spc="-1" strike="noStrike">
              <a:latin typeface="Arial"/>
            </a:endParaRPr>
          </a:p>
          <a:p>
            <a:pPr>
              <a:lnSpc>
                <a:spcPct val="107000"/>
              </a:lnSpc>
            </a:pPr>
            <a:r>
              <a:rPr b="0" lang="fr-FR" sz="1800" spc="-1" strike="noStrike">
                <a:solidFill>
                  <a:srgbClr val="000000"/>
                </a:solidFill>
                <a:latin typeface="Calibri (Corps)"/>
                <a:ea typeface="Calibri"/>
              </a:rPr>
              <a:t>                    </a:t>
            </a:r>
            <a:r>
              <a:rPr b="0" lang="fr-FR" sz="1800" spc="-1" strike="noStrike">
                <a:solidFill>
                  <a:srgbClr val="000000"/>
                </a:solidFill>
                <a:latin typeface="Calibri (Corps)"/>
                <a:ea typeface="Calibri"/>
              </a:rPr>
              <a:t>12 bleues</a:t>
            </a:r>
            <a:endParaRPr b="0" lang="fr-FR" sz="1800" spc="-1" strike="noStrike">
              <a:latin typeface="Arial"/>
            </a:endParaRPr>
          </a:p>
          <a:p>
            <a:pPr>
              <a:lnSpc>
                <a:spcPct val="107000"/>
              </a:lnSpc>
            </a:pPr>
            <a:r>
              <a:rPr b="0" lang="fr-FR" sz="1800" spc="-1" strike="noStrike">
                <a:solidFill>
                  <a:srgbClr val="000000"/>
                </a:solidFill>
                <a:latin typeface="Calibri (Corps)"/>
                <a:ea typeface="Calibri"/>
              </a:rPr>
              <a:t>                    </a:t>
            </a:r>
            <a:r>
              <a:rPr b="0" lang="fr-FR" sz="1800" spc="-1" strike="noStrike">
                <a:solidFill>
                  <a:srgbClr val="000000"/>
                </a:solidFill>
                <a:latin typeface="Calibri (Corps)"/>
                <a:ea typeface="Calibri"/>
              </a:rPr>
              <a:t>10 rouges</a:t>
            </a:r>
            <a:endParaRPr b="0" lang="fr-FR" sz="1800" spc="-1" strike="noStrike">
              <a:latin typeface="Arial"/>
            </a:endParaRPr>
          </a:p>
          <a:p>
            <a:pPr>
              <a:lnSpc>
                <a:spcPct val="107000"/>
              </a:lnSpc>
            </a:pPr>
            <a:r>
              <a:rPr b="0" lang="fr-FR" sz="1800" spc="-1" strike="noStrike">
                <a:solidFill>
                  <a:srgbClr val="000000"/>
                </a:solidFill>
                <a:latin typeface="Calibri (Corps)"/>
                <a:ea typeface="Calibri"/>
              </a:rPr>
              <a:t>                     </a:t>
            </a:r>
            <a:r>
              <a:rPr b="0" lang="fr-FR" sz="1800" spc="-1" strike="noStrike">
                <a:solidFill>
                  <a:srgbClr val="000000"/>
                </a:solidFill>
                <a:latin typeface="Calibri (Corps)"/>
                <a:ea typeface="Calibri"/>
              </a:rPr>
              <a:t>5 noires </a:t>
            </a:r>
            <a:endParaRPr b="0" lang="fr-FR" sz="1800" spc="-1" strike="noStrike">
              <a:latin typeface="Arial"/>
            </a:endParaRPr>
          </a:p>
          <a:p>
            <a:pPr>
              <a:lnSpc>
                <a:spcPct val="107000"/>
              </a:lnSpc>
            </a:pPr>
            <a:r>
              <a:rPr b="0" lang="fr-FR" sz="1800" spc="-1" strike="noStrike">
                <a:solidFill>
                  <a:srgbClr val="000000"/>
                </a:solidFill>
                <a:latin typeface="Calibri (Corps)"/>
                <a:ea typeface="Calibri"/>
              </a:rPr>
              <a:t>                  </a:t>
            </a:r>
            <a:r>
              <a:rPr b="0" lang="fr-FR" sz="1800" spc="-1" strike="noStrike">
                <a:solidFill>
                  <a:srgbClr val="000000"/>
                </a:solidFill>
                <a:latin typeface="Calibri (Corps)"/>
                <a:ea typeface="Calibri"/>
              </a:rPr>
              <a:t>+ 1 espace évolution débutant avec tapis, télécorde, téléski </a:t>
            </a:r>
            <a:endParaRPr b="0" lang="fr-FR" sz="18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0" name="Image 2" descr=""/>
          <p:cNvPicPr/>
          <p:nvPr/>
        </p:nvPicPr>
        <p:blipFill>
          <a:blip r:embed="rId1"/>
          <a:stretch/>
        </p:blipFill>
        <p:spPr>
          <a:xfrm>
            <a:off x="1046880" y="0"/>
            <a:ext cx="10097640" cy="689436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ZoneTexte 1"/>
          <p:cNvSpPr/>
          <p:nvPr/>
        </p:nvSpPr>
        <p:spPr>
          <a:xfrm>
            <a:off x="5053320" y="471960"/>
            <a:ext cx="7137720" cy="4557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1" lang="fr-FR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Location des skis aux pieds des pistes : l’Eterlou</a:t>
            </a:r>
            <a:endParaRPr b="0" lang="fr-FR" sz="2400" spc="-1" strike="noStrike">
              <a:latin typeface="Arial"/>
            </a:endParaRPr>
          </a:p>
        </p:txBody>
      </p:sp>
      <p:pic>
        <p:nvPicPr>
          <p:cNvPr id="152" name="Image 3" descr=""/>
          <p:cNvPicPr/>
          <p:nvPr/>
        </p:nvPicPr>
        <p:blipFill>
          <a:blip r:embed="rId1"/>
          <a:stretch/>
        </p:blipFill>
        <p:spPr>
          <a:xfrm>
            <a:off x="543960" y="237240"/>
            <a:ext cx="4632120" cy="3097440"/>
          </a:xfrm>
          <a:prstGeom prst="rect">
            <a:avLst/>
          </a:prstGeom>
          <a:ln w="0">
            <a:noFill/>
          </a:ln>
        </p:spPr>
      </p:pic>
      <p:pic>
        <p:nvPicPr>
          <p:cNvPr id="153" name="Image 5" descr=""/>
          <p:cNvPicPr/>
          <p:nvPr/>
        </p:nvPicPr>
        <p:blipFill>
          <a:blip r:embed="rId2"/>
          <a:stretch/>
        </p:blipFill>
        <p:spPr>
          <a:xfrm>
            <a:off x="1388880" y="3429000"/>
            <a:ext cx="5802840" cy="3263760"/>
          </a:xfrm>
          <a:prstGeom prst="rect">
            <a:avLst/>
          </a:prstGeom>
          <a:ln w="0">
            <a:noFill/>
          </a:ln>
        </p:spPr>
      </p:pic>
      <p:pic>
        <p:nvPicPr>
          <p:cNvPr id="154" name="Image 7" descr=""/>
          <p:cNvPicPr/>
          <p:nvPr/>
        </p:nvPicPr>
        <p:blipFill>
          <a:blip r:embed="rId3"/>
          <a:stretch/>
        </p:blipFill>
        <p:spPr>
          <a:xfrm>
            <a:off x="7286040" y="1630440"/>
            <a:ext cx="4795920" cy="359676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ZoneTexte 1"/>
          <p:cNvSpPr/>
          <p:nvPr/>
        </p:nvSpPr>
        <p:spPr>
          <a:xfrm>
            <a:off x="1621080" y="290880"/>
            <a:ext cx="8956440" cy="456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1" lang="fr-FR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COURS DE SKI avec les professeurs ou moniteurs ESF : 7 x 2 heures</a:t>
            </a:r>
            <a:endParaRPr b="0" lang="fr-FR" sz="2400" spc="-1" strike="noStrike">
              <a:latin typeface="Arial"/>
            </a:endParaRPr>
          </a:p>
        </p:txBody>
      </p:sp>
      <p:sp>
        <p:nvSpPr>
          <p:cNvPr id="156" name="ZoneTexte 2"/>
          <p:cNvSpPr/>
          <p:nvPr/>
        </p:nvSpPr>
        <p:spPr>
          <a:xfrm>
            <a:off x="550800" y="752760"/>
            <a:ext cx="11304720" cy="24980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1" lang="fr-FR" sz="2000" spc="-1" strike="noStrike">
                <a:solidFill>
                  <a:srgbClr val="000000"/>
                </a:solidFill>
                <a:latin typeface="Calibri"/>
                <a:ea typeface="DejaVu Sans"/>
              </a:rPr>
              <a:t>DEBUTANTS</a:t>
            </a:r>
            <a:r>
              <a:rPr b="0" lang="fr-FR" sz="2000" spc="-1" strike="noStrike">
                <a:solidFill>
                  <a:srgbClr val="000000"/>
                </a:solidFill>
                <a:latin typeface="Calibri"/>
                <a:ea typeface="DejaVu Sans"/>
              </a:rPr>
              <a:t> : cours avec les </a:t>
            </a:r>
            <a:r>
              <a:rPr b="1" lang="fr-FR" sz="2000" spc="-1" strike="noStrike" u="sng">
                <a:solidFill>
                  <a:srgbClr val="000000"/>
                </a:solidFill>
                <a:uFillTx/>
                <a:latin typeface="Calibri"/>
                <a:ea typeface="DejaVu Sans"/>
              </a:rPr>
              <a:t>moniteurs ESF</a:t>
            </a:r>
            <a:r>
              <a:rPr b="1" lang="fr-FR" sz="2000" spc="-1" strike="noStrike">
                <a:solidFill>
                  <a:srgbClr val="000000"/>
                </a:solidFill>
                <a:latin typeface="Calibri"/>
                <a:ea typeface="DejaVu Sans"/>
              </a:rPr>
              <a:t>  </a:t>
            </a:r>
            <a:r>
              <a:rPr b="0" lang="fr-FR" sz="2000" spc="-1" strike="noStrike">
                <a:solidFill>
                  <a:srgbClr val="000000"/>
                </a:solidFill>
                <a:latin typeface="Calibri"/>
                <a:ea typeface="DejaVu Sans"/>
              </a:rPr>
              <a:t>(1 moniteur pour 12 jeunes)</a:t>
            </a:r>
            <a:endParaRPr b="0" lang="fr-FR" sz="20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fr-FR" sz="2000" spc="-1" strike="noStrike">
                <a:solidFill>
                  <a:srgbClr val="000000"/>
                </a:solidFill>
                <a:latin typeface="Calibri"/>
                <a:ea typeface="DejaVu Sans"/>
              </a:rPr>
              <a:t>CONFIRMES</a:t>
            </a:r>
            <a:r>
              <a:rPr b="0" lang="fr-FR" sz="2000" spc="-1" strike="noStrike">
                <a:solidFill>
                  <a:srgbClr val="000000"/>
                </a:solidFill>
                <a:latin typeface="Calibri"/>
                <a:ea typeface="DejaVu Sans"/>
              </a:rPr>
              <a:t> : ski avec les </a:t>
            </a:r>
            <a:r>
              <a:rPr b="1" lang="fr-FR" sz="2000" spc="-1" strike="noStrike" u="sng">
                <a:solidFill>
                  <a:srgbClr val="000000"/>
                </a:solidFill>
                <a:uFillTx/>
                <a:latin typeface="Calibri"/>
                <a:ea typeface="DejaVu Sans"/>
              </a:rPr>
              <a:t>professeurs et infirmière</a:t>
            </a:r>
            <a:endParaRPr b="0" lang="fr-FR" sz="20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  <a:ea typeface="DejaVu Sans"/>
              </a:rPr>
              <a:t>Groupes constitués par les professeurs d’EPS en fonction du niveau annoncé de pratique </a:t>
            </a:r>
            <a:endParaRPr b="0" lang="fr-FR" sz="20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  <a:ea typeface="DejaVu Sans"/>
              </a:rPr>
              <a:t>	</a:t>
            </a:r>
            <a:r>
              <a:rPr b="0" lang="fr-FR" sz="2000" spc="-1" strike="noStrike">
                <a:solidFill>
                  <a:srgbClr val="000000"/>
                </a:solidFill>
                <a:latin typeface="Calibri"/>
                <a:ea typeface="DejaVu Sans"/>
              </a:rPr>
              <a:t>	</a:t>
            </a:r>
            <a:r>
              <a:rPr b="0" lang="fr-FR" sz="2000" spc="-1" strike="noStrike">
                <a:solidFill>
                  <a:srgbClr val="000000"/>
                </a:solidFill>
                <a:latin typeface="Calibri"/>
                <a:ea typeface="DejaVu Sans"/>
              </a:rPr>
              <a:t>	</a:t>
            </a:r>
            <a:r>
              <a:rPr b="0" lang="fr-FR" sz="2000" spc="-1" strike="noStrike">
                <a:solidFill>
                  <a:srgbClr val="000000"/>
                </a:solidFill>
                <a:latin typeface="Calibri"/>
                <a:ea typeface="DejaVu Sans"/>
              </a:rPr>
              <a:t>	</a:t>
            </a:r>
            <a:r>
              <a:rPr b="0" lang="fr-FR" sz="2000" spc="-1" strike="noStrike">
                <a:solidFill>
                  <a:srgbClr val="000000"/>
                </a:solidFill>
                <a:latin typeface="Calibri"/>
                <a:ea typeface="DejaVu Sans"/>
              </a:rPr>
              <a:t>	</a:t>
            </a:r>
            <a:r>
              <a:rPr b="0" lang="fr-FR" sz="2000" spc="-1" strike="noStrike">
                <a:solidFill>
                  <a:srgbClr val="000000"/>
                </a:solidFill>
                <a:latin typeface="Calibri"/>
                <a:ea typeface="DejaVu Sans"/>
              </a:rPr>
              <a:t>	</a:t>
            </a:r>
            <a:r>
              <a:rPr b="0" lang="fr-FR" sz="2000" spc="-1" strike="noStrike">
                <a:solidFill>
                  <a:srgbClr val="000000"/>
                </a:solidFill>
                <a:latin typeface="Calibri"/>
                <a:ea typeface="DejaVu Sans"/>
              </a:rPr>
              <a:t>       </a:t>
            </a:r>
            <a:r>
              <a:rPr b="0" lang="fr-FR" sz="2000" spc="-1" strike="noStrike">
                <a:solidFill>
                  <a:srgbClr val="000000"/>
                </a:solidFill>
                <a:latin typeface="Calibri"/>
                <a:ea typeface="DejaVu Sans"/>
              </a:rPr>
              <a:t>et de petits tests avant le premier cours</a:t>
            </a:r>
            <a:endParaRPr b="0" lang="fr-FR" sz="20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fr-FR" sz="1200" spc="-1" strike="noStrike">
                <a:solidFill>
                  <a:srgbClr val="000000"/>
                </a:solidFill>
                <a:latin typeface="Arial"/>
                <a:ea typeface="DejaVu Sans"/>
              </a:rPr>
              <a:t>  </a:t>
            </a:r>
            <a:endParaRPr b="0" lang="fr-FR" sz="12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fr-FR" sz="2200" spc="-1" strike="noStrike">
                <a:solidFill>
                  <a:srgbClr val="000000"/>
                </a:solidFill>
                <a:latin typeface="Calibri"/>
                <a:ea typeface="DejaVu Sans"/>
              </a:rPr>
              <a:t>1 élève qui ne skie pas = 1 adulte mobilisé pour rester avec</a:t>
            </a:r>
            <a:endParaRPr b="0" lang="fr-FR" sz="22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fr-FR" sz="2200" spc="-1" strike="noStrike">
                <a:solidFill>
                  <a:srgbClr val="000000"/>
                </a:solidFill>
                <a:latin typeface="Calibri"/>
                <a:ea typeface="DejaVu Sans"/>
              </a:rPr>
              <a:t>Nous attirons l’attention sur l’importance de la </a:t>
            </a:r>
            <a:r>
              <a:rPr b="1" lang="fr-FR" sz="2200" spc="-1" strike="noStrike">
                <a:solidFill>
                  <a:srgbClr val="000000"/>
                </a:solidFill>
                <a:latin typeface="Calibri"/>
                <a:ea typeface="DejaVu Sans"/>
              </a:rPr>
              <a:t>PERSEVERANCE</a:t>
            </a:r>
            <a:r>
              <a:rPr b="0" lang="fr-FR" sz="2200" spc="-1" strike="noStrike">
                <a:solidFill>
                  <a:srgbClr val="000000"/>
                </a:solidFill>
                <a:latin typeface="Calibri"/>
                <a:ea typeface="DejaVu Sans"/>
              </a:rPr>
              <a:t> et de la </a:t>
            </a:r>
            <a:r>
              <a:rPr b="1" lang="fr-FR" sz="2200" spc="-1" strike="noStrike">
                <a:solidFill>
                  <a:srgbClr val="000000"/>
                </a:solidFill>
                <a:latin typeface="Calibri"/>
                <a:ea typeface="DejaVu Sans"/>
              </a:rPr>
              <a:t>RESISTANCE à la FATIGUE</a:t>
            </a:r>
            <a:endParaRPr b="0" lang="fr-FR" sz="22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fr-FR" sz="2200" spc="-1" strike="noStrike">
                <a:solidFill>
                  <a:srgbClr val="000000"/>
                </a:solidFill>
                <a:latin typeface="Calibri"/>
                <a:ea typeface="DejaVu Sans"/>
              </a:rPr>
              <a:t>Sinon ce sont tous les autres qui sont pénalisés …</a:t>
            </a:r>
            <a:endParaRPr b="0" lang="fr-FR" sz="2200" spc="-1" strike="noStrike">
              <a:latin typeface="Arial"/>
            </a:endParaRPr>
          </a:p>
        </p:txBody>
      </p:sp>
      <p:pic>
        <p:nvPicPr>
          <p:cNvPr id="157" name="Image 4" descr=""/>
          <p:cNvPicPr/>
          <p:nvPr/>
        </p:nvPicPr>
        <p:blipFill>
          <a:blip r:embed="rId1"/>
          <a:stretch/>
        </p:blipFill>
        <p:spPr>
          <a:xfrm>
            <a:off x="1413000" y="3429000"/>
            <a:ext cx="3594960" cy="3089880"/>
          </a:xfrm>
          <a:prstGeom prst="rect">
            <a:avLst/>
          </a:prstGeom>
          <a:ln w="0">
            <a:noFill/>
          </a:ln>
        </p:spPr>
      </p:pic>
      <p:pic>
        <p:nvPicPr>
          <p:cNvPr id="158" name="Image 6" descr=""/>
          <p:cNvPicPr/>
          <p:nvPr/>
        </p:nvPicPr>
        <p:blipFill>
          <a:blip r:embed="rId2"/>
          <a:stretch/>
        </p:blipFill>
        <p:spPr>
          <a:xfrm>
            <a:off x="7090200" y="3429000"/>
            <a:ext cx="3901320" cy="308988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9" name="Tableau 2"/>
          <p:cNvGraphicFramePr/>
          <p:nvPr/>
        </p:nvGraphicFramePr>
        <p:xfrm>
          <a:off x="311760" y="561240"/>
          <a:ext cx="11574720" cy="5913720"/>
        </p:xfrm>
        <a:graphic>
          <a:graphicData uri="http://schemas.openxmlformats.org/drawingml/2006/table">
            <a:tbl>
              <a:tblPr/>
              <a:tblGrid>
                <a:gridCol w="2314800"/>
                <a:gridCol w="2314800"/>
                <a:gridCol w="2314800"/>
                <a:gridCol w="2314800"/>
                <a:gridCol w="2315880"/>
              </a:tblGrid>
              <a:tr h="383040">
                <a:tc>
                  <a:txBody>
                    <a:bodyPr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fr-FR" sz="1800" spc="-1" strike="noStrike">
                          <a:solidFill>
                            <a:srgbClr val="ffffff"/>
                          </a:solidFill>
                          <a:latin typeface="Calibri"/>
                          <a:ea typeface="DejaVu Sans"/>
                        </a:rPr>
                        <a:t>LUNDI 18 MARS</a:t>
                      </a:r>
                      <a:endParaRPr b="0" lang="fr-FR" sz="1800" spc="-1" strike="noStrike">
                        <a:latin typeface="Arial"/>
                      </a:endParaRPr>
                    </a:p>
                  </a:txBody>
                  <a:tcPr anchor="t"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fr-FR" sz="1800" spc="-1" strike="noStrike">
                          <a:solidFill>
                            <a:srgbClr val="ffffff"/>
                          </a:solidFill>
                          <a:latin typeface="Calibri"/>
                          <a:ea typeface="DejaVu Sans"/>
                        </a:rPr>
                        <a:t>MARDI 19 MARS</a:t>
                      </a:r>
                      <a:endParaRPr b="0" lang="fr-FR" sz="1800" spc="-1" strike="noStrike">
                        <a:latin typeface="Arial"/>
                      </a:endParaRPr>
                    </a:p>
                  </a:txBody>
                  <a:tcPr anchor="t"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fr-FR" sz="1800" spc="-1" strike="noStrike">
                          <a:solidFill>
                            <a:srgbClr val="ffffff"/>
                          </a:solidFill>
                          <a:latin typeface="Calibri"/>
                          <a:ea typeface="DejaVu Sans"/>
                        </a:rPr>
                        <a:t>MERCREDI 20 MARS</a:t>
                      </a:r>
                      <a:endParaRPr b="0" lang="fr-FR" sz="1800" spc="-1" strike="noStrike">
                        <a:latin typeface="Arial"/>
                      </a:endParaRPr>
                    </a:p>
                  </a:txBody>
                  <a:tcPr anchor="t"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fr-FR" sz="1800" spc="-1" strike="noStrike">
                          <a:solidFill>
                            <a:srgbClr val="ffffff"/>
                          </a:solidFill>
                          <a:latin typeface="Calibri"/>
                          <a:ea typeface="DejaVu Sans"/>
                        </a:rPr>
                        <a:t>JEUDI 21 MARS</a:t>
                      </a:r>
                      <a:endParaRPr b="0" lang="fr-FR" sz="1800" spc="-1" strike="noStrike">
                        <a:latin typeface="Arial"/>
                      </a:endParaRPr>
                    </a:p>
                  </a:txBody>
                  <a:tcPr anchor="t"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fr-FR" sz="1800" spc="-1" strike="noStrike">
                          <a:solidFill>
                            <a:srgbClr val="ffffff"/>
                          </a:solidFill>
                          <a:latin typeface="Calibri"/>
                          <a:ea typeface="DejaVu Sans"/>
                        </a:rPr>
                        <a:t>VENDREDI 22 MARS</a:t>
                      </a:r>
                      <a:endParaRPr b="0" lang="fr-FR" sz="1800" spc="-1" strike="noStrike">
                        <a:latin typeface="Arial"/>
                      </a:endParaRPr>
                    </a:p>
                  </a:txBody>
                  <a:tcPr anchor="t"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4472c4"/>
                    </a:solidFill>
                  </a:tcPr>
                </a:tc>
              </a:tr>
              <a:tr h="670680">
                <a:tc>
                  <a:txBody>
                    <a:bodyPr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fr-FR" sz="1800" spc="-1" strike="noStrike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7h 45 : départ du collège</a:t>
                      </a:r>
                      <a:endParaRPr b="0" lang="fr-FR" sz="1800" spc="-1" strike="noStrike">
                        <a:latin typeface="Arial"/>
                      </a:endParaRPr>
                    </a:p>
                  </a:txBody>
                  <a:tcPr anchor="t"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fd5e9"/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fr-FR" sz="1800" spc="-1" strike="noStrike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7h30 : réveil</a:t>
                      </a:r>
                      <a:endParaRPr b="0" lang="fr-FR" sz="1800" spc="-1" strike="noStrike">
                        <a:latin typeface="Arial"/>
                      </a:endParaRPr>
                    </a:p>
                  </a:txBody>
                  <a:tcPr anchor="t"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fd5e9"/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fr-FR" sz="1800" spc="-1" strike="noStrike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7h30 : réveil</a:t>
                      </a:r>
                      <a:endParaRPr b="0" lang="fr-FR" sz="1800" spc="-1" strike="noStrike">
                        <a:latin typeface="Arial"/>
                      </a:endParaRPr>
                    </a:p>
                  </a:txBody>
                  <a:tcPr anchor="t"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fd5e9"/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fr-FR" sz="1800" spc="-1" strike="noStrike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7h30 : réveil</a:t>
                      </a:r>
                      <a:endParaRPr b="0" lang="fr-FR" sz="1800" spc="-1" strike="noStrike">
                        <a:latin typeface="Arial"/>
                      </a:endParaRPr>
                    </a:p>
                  </a:txBody>
                  <a:tcPr anchor="t"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fd5e9"/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fr-FR" sz="1800" spc="-1" strike="noStrike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7h00 : réveil</a:t>
                      </a:r>
                      <a:endParaRPr b="0" lang="fr-FR" sz="1800" spc="-1" strike="noStrike">
                        <a:latin typeface="Arial"/>
                      </a:endParaRPr>
                    </a:p>
                  </a:txBody>
                  <a:tcPr anchor="t"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fd5e9"/>
                    </a:solidFill>
                  </a:tcPr>
                </a:tc>
              </a:tr>
              <a:tr h="670680">
                <a:tc>
                  <a:txBody>
                    <a:bodyPr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fr-FR" sz="1800" spc="-1" strike="noStrike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11h30 : repas</a:t>
                      </a:r>
                      <a:endParaRPr b="0" lang="fr-FR" sz="1800" spc="-1" strike="noStrike">
                        <a:latin typeface="Arial"/>
                      </a:endParaRPr>
                    </a:p>
                  </a:txBody>
                  <a:tcPr anchor="t"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bf4"/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fr-FR" sz="1800" spc="-1" strike="noStrike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8h00 : petit déjeuner</a:t>
                      </a:r>
                      <a:endParaRPr b="0" lang="fr-FR" sz="1800" spc="-1" strike="noStrike">
                        <a:latin typeface="Arial"/>
                      </a:endParaRPr>
                    </a:p>
                  </a:txBody>
                  <a:tcPr anchor="t"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bf4"/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fr-FR" sz="1800" spc="-1" strike="noStrike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8h00 : petit déjeuner</a:t>
                      </a:r>
                      <a:endParaRPr b="0" lang="fr-FR" sz="1800" spc="-1" strike="noStrike">
                        <a:latin typeface="Arial"/>
                      </a:endParaRPr>
                    </a:p>
                  </a:txBody>
                  <a:tcPr anchor="t"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bf4"/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fr-FR" sz="1800" spc="-1" strike="noStrike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8h00 : petit déjeuner</a:t>
                      </a:r>
                      <a:endParaRPr b="0" lang="fr-FR" sz="1800" spc="-1" strike="noStrike">
                        <a:latin typeface="Arial"/>
                      </a:endParaRPr>
                    </a:p>
                  </a:txBody>
                  <a:tcPr anchor="t"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bf4"/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fr-FR" sz="1800" spc="-1" strike="noStrike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7h00- 8h00 : rangement chambres</a:t>
                      </a:r>
                      <a:endParaRPr b="0" lang="fr-FR" sz="1800" spc="-1" strike="noStrike">
                        <a:latin typeface="Arial"/>
                      </a:endParaRPr>
                    </a:p>
                  </a:txBody>
                  <a:tcPr anchor="t"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bf4"/>
                    </a:solidFill>
                  </a:tcPr>
                </a:tc>
              </a:tr>
              <a:tr h="551880">
                <a:tc>
                  <a:txBody>
                    <a:bodyPr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fr-FR" sz="1800" spc="-1" strike="noStrike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12h30 : matériel</a:t>
                      </a:r>
                      <a:endParaRPr b="0" lang="fr-FR" sz="1800" spc="-1" strike="noStrike"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fr-FR" sz="1800" spc="-1" strike="noStrike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 </a:t>
                      </a:r>
                      <a:r>
                        <a:rPr b="0" lang="fr-FR" sz="1800" spc="-1" strike="noStrike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de ski à l’Eterlou</a:t>
                      </a:r>
                      <a:endParaRPr b="0" lang="fr-FR" sz="1800" spc="-1" strike="noStrike">
                        <a:latin typeface="Arial"/>
                      </a:endParaRPr>
                    </a:p>
                  </a:txBody>
                  <a:tcPr anchor="t"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fd5e9"/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fr-FR" sz="1800" spc="-1" strike="noStrike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9h30 – 11h30 : SKI</a:t>
                      </a:r>
                      <a:endParaRPr b="0" lang="fr-FR" sz="1800" spc="-1" strike="noStrike">
                        <a:latin typeface="Arial"/>
                      </a:endParaRPr>
                    </a:p>
                  </a:txBody>
                  <a:tcPr anchor="t"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fd5e9"/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fr-FR" sz="1800" spc="-1" strike="noStrike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9h30 – 11h30 : SKI</a:t>
                      </a:r>
                      <a:endParaRPr b="0" lang="fr-FR" sz="1800" spc="-1" strike="noStrike">
                        <a:latin typeface="Arial"/>
                      </a:endParaRPr>
                    </a:p>
                  </a:txBody>
                  <a:tcPr anchor="t"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fd5e9"/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fr-FR" sz="1800" spc="-1" strike="noStrike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9h30 – 11h30 : SKI</a:t>
                      </a:r>
                      <a:endParaRPr b="0" lang="fr-FR" sz="1800" spc="-1" strike="noStrike">
                        <a:latin typeface="Arial"/>
                      </a:endParaRPr>
                    </a:p>
                  </a:txBody>
                  <a:tcPr anchor="t"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fd5e9"/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fr-FR" sz="1800" spc="-1" strike="noStrike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8h00 : petit déjeuner</a:t>
                      </a:r>
                      <a:endParaRPr b="0" lang="fr-FR" sz="1800" spc="-1" strike="noStrike">
                        <a:latin typeface="Arial"/>
                      </a:endParaRPr>
                    </a:p>
                  </a:txBody>
                  <a:tcPr anchor="t"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fd5e9"/>
                    </a:solidFill>
                  </a:tcPr>
                </a:tc>
              </a:tr>
              <a:tr h="505080">
                <a:tc>
                  <a:txBody>
                    <a:bodyPr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fr-FR" sz="1800" spc="-1" strike="noStrike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13h00 : TEST SKI</a:t>
                      </a:r>
                      <a:endParaRPr b="0" lang="fr-FR" sz="1800" spc="-1" strike="noStrike">
                        <a:latin typeface="Arial"/>
                      </a:endParaRPr>
                    </a:p>
                  </a:txBody>
                  <a:tcPr anchor="t"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bf4"/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fr-FR" sz="1800" spc="-1" strike="noStrike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12h30 : repas</a:t>
                      </a:r>
                      <a:endParaRPr b="0" lang="fr-FR" sz="1800" spc="-1" strike="noStrike">
                        <a:latin typeface="Arial"/>
                      </a:endParaRPr>
                    </a:p>
                  </a:txBody>
                  <a:tcPr anchor="t"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bf4"/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fr-FR" sz="1800" spc="-1" strike="noStrike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12h30 : repas</a:t>
                      </a:r>
                      <a:endParaRPr b="0" lang="fr-FR" sz="1800" spc="-1" strike="noStrike">
                        <a:latin typeface="Arial"/>
                      </a:endParaRPr>
                    </a:p>
                  </a:txBody>
                  <a:tcPr anchor="t"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bf4"/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fr-FR" sz="1800" spc="-1" strike="noStrike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12h30 : repas</a:t>
                      </a:r>
                      <a:endParaRPr b="0" lang="fr-FR" sz="1800" spc="-1" strike="noStrike">
                        <a:latin typeface="Arial"/>
                      </a:endParaRPr>
                    </a:p>
                  </a:txBody>
                  <a:tcPr anchor="t"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bf4"/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fr-FR" sz="1800" spc="-1" strike="noStrike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9h30 – 11h30 : SKI</a:t>
                      </a:r>
                      <a:endParaRPr b="0" lang="fr-FR" sz="1800" spc="-1" strike="noStrike">
                        <a:latin typeface="Arial"/>
                      </a:endParaRPr>
                    </a:p>
                  </a:txBody>
                  <a:tcPr anchor="t"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bf4"/>
                    </a:solidFill>
                  </a:tcPr>
                </a:tc>
              </a:tr>
              <a:tr h="670680">
                <a:tc>
                  <a:txBody>
                    <a:bodyPr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fr-FR" sz="1800" spc="-1" strike="noStrike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14h00 – 16h00 : SKI</a:t>
                      </a:r>
                      <a:endParaRPr b="0" lang="fr-FR" sz="1800" spc="-1" strike="noStrike">
                        <a:latin typeface="Arial"/>
                      </a:endParaRPr>
                    </a:p>
                  </a:txBody>
                  <a:tcPr anchor="t"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fd5e9"/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fr-FR" sz="1800" spc="-1" strike="noStrike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14h00 – 16h00 : SKI</a:t>
                      </a:r>
                      <a:endParaRPr b="0" lang="fr-FR" sz="1800" spc="-1" strike="noStrike">
                        <a:latin typeface="Arial"/>
                      </a:endParaRPr>
                    </a:p>
                  </a:txBody>
                  <a:tcPr anchor="t"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fd5e9"/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fr-FR" sz="1800" spc="-1" strike="noStrike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13h30 – 18h30 : AX et bains du COULOUBRET</a:t>
                      </a:r>
                      <a:endParaRPr b="0" lang="fr-FR" sz="1800" spc="-1" strike="noStrike">
                        <a:latin typeface="Arial"/>
                      </a:endParaRPr>
                    </a:p>
                  </a:txBody>
                  <a:tcPr anchor="t"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fd5e9"/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fr-FR" sz="1800" spc="-1" strike="noStrike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14h00 – 16h00 : SKI</a:t>
                      </a:r>
                      <a:endParaRPr b="0" lang="fr-FR" sz="1800" spc="-1" strike="noStrike">
                        <a:latin typeface="Arial"/>
                      </a:endParaRPr>
                    </a:p>
                  </a:txBody>
                  <a:tcPr anchor="t"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fd5e9"/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fr-FR" sz="1800" spc="-1" strike="noStrike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11h30 : restitution du matériel de ski</a:t>
                      </a:r>
                      <a:endParaRPr b="0" lang="fr-FR" sz="1800" spc="-1" strike="noStrike">
                        <a:latin typeface="Arial"/>
                      </a:endParaRPr>
                    </a:p>
                  </a:txBody>
                  <a:tcPr anchor="t"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fd5e9"/>
                    </a:solidFill>
                  </a:tcPr>
                </a:tc>
              </a:tr>
              <a:tr h="958320">
                <a:tc>
                  <a:txBody>
                    <a:bodyPr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fr-FR" sz="1800" spc="-1" strike="noStrike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17h30 – 19h30 : lit, rangement valise, douche, salle de jeux</a:t>
                      </a:r>
                      <a:endParaRPr b="0" lang="fr-FR" sz="1800" spc="-1" strike="noStrike">
                        <a:latin typeface="Arial"/>
                      </a:endParaRPr>
                    </a:p>
                  </a:txBody>
                  <a:tcPr anchor="t"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bf4"/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fr-FR" sz="1800" spc="-1" strike="noStrike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17h30-19h30 : douche, salle de jeux, chambre</a:t>
                      </a:r>
                      <a:endParaRPr b="0" lang="fr-FR" sz="1800" spc="-1" strike="noStrike">
                        <a:latin typeface="Arial"/>
                      </a:endParaRPr>
                    </a:p>
                  </a:txBody>
                  <a:tcPr anchor="t"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bf4"/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fr-FR" sz="1800" spc="-1" strike="noStrike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18h30-19h30 : douche, salle de jeux, chambre</a:t>
                      </a:r>
                      <a:endParaRPr b="0" lang="fr-FR" sz="1800" spc="-1" strike="noStrike">
                        <a:latin typeface="Arial"/>
                      </a:endParaRPr>
                    </a:p>
                  </a:txBody>
                  <a:tcPr anchor="t"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bf4"/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fr-FR" sz="1800" spc="-1" strike="noStrike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17h30-19h00 : douche, salle de jeux, rangement valise</a:t>
                      </a:r>
                      <a:endParaRPr b="0" lang="fr-FR" sz="1800" spc="-1" strike="noStrike">
                        <a:latin typeface="Arial"/>
                      </a:endParaRPr>
                    </a:p>
                  </a:txBody>
                  <a:tcPr anchor="t"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bf4"/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fr-FR" sz="1800" spc="-1" strike="noStrike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12h00 : changement tenues pour retour en bus</a:t>
                      </a:r>
                      <a:endParaRPr b="0" lang="fr-FR" sz="1800" spc="-1" strike="noStrike">
                        <a:latin typeface="Arial"/>
                      </a:endParaRPr>
                    </a:p>
                  </a:txBody>
                  <a:tcPr anchor="t"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bf4"/>
                    </a:solidFill>
                  </a:tcPr>
                </a:tc>
              </a:tr>
              <a:tr h="447120">
                <a:tc>
                  <a:txBody>
                    <a:bodyPr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fr-FR" sz="1800" spc="-1" strike="noStrike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19h30 : repas</a:t>
                      </a:r>
                      <a:endParaRPr b="0" lang="fr-FR" sz="1800" spc="-1" strike="noStrike">
                        <a:latin typeface="Arial"/>
                      </a:endParaRPr>
                    </a:p>
                  </a:txBody>
                  <a:tcPr anchor="t"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fd5e9"/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fr-FR" sz="1800" spc="-1" strike="noStrike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19h30 : repas</a:t>
                      </a:r>
                      <a:endParaRPr b="0" lang="fr-FR" sz="1800" spc="-1" strike="noStrike">
                        <a:latin typeface="Arial"/>
                      </a:endParaRPr>
                    </a:p>
                  </a:txBody>
                  <a:tcPr anchor="t"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fd5e9"/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fr-FR" sz="1800" spc="-1" strike="noStrike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19h30 : repas</a:t>
                      </a:r>
                      <a:endParaRPr b="0" lang="fr-FR" sz="1800" spc="-1" strike="noStrike">
                        <a:latin typeface="Arial"/>
                      </a:endParaRPr>
                    </a:p>
                  </a:txBody>
                  <a:tcPr anchor="t"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fd5e9"/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fr-FR" sz="1800" spc="-1" strike="noStrike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19h30 : repas</a:t>
                      </a:r>
                      <a:endParaRPr b="0" lang="fr-FR" sz="1800" spc="-1" strike="noStrike">
                        <a:latin typeface="Arial"/>
                      </a:endParaRPr>
                    </a:p>
                  </a:txBody>
                  <a:tcPr anchor="t"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fd5e9"/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fr-FR" sz="1800" spc="-1" strike="noStrike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12h30 : repas</a:t>
                      </a:r>
                      <a:endParaRPr b="0" lang="fr-FR" sz="1800" spc="-1" strike="noStrike">
                        <a:latin typeface="Arial"/>
                      </a:endParaRPr>
                    </a:p>
                  </a:txBody>
                  <a:tcPr anchor="t"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fd5e9"/>
                    </a:solidFill>
                  </a:tcPr>
                </a:tc>
              </a:tr>
              <a:tr h="433800">
                <a:tc>
                  <a:txBody>
                    <a:bodyPr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fr-FR" sz="1800" spc="-1" strike="noStrike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21h00 : téléphone</a:t>
                      </a:r>
                      <a:endParaRPr b="0" lang="fr-FR" sz="1800" spc="-1" strike="noStrike">
                        <a:latin typeface="Arial"/>
                      </a:endParaRPr>
                    </a:p>
                  </a:txBody>
                  <a:tcPr anchor="t"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bf4"/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fr-FR" sz="1800" spc="-1" strike="noStrike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21h00 : téléphone</a:t>
                      </a:r>
                      <a:endParaRPr b="0" lang="fr-FR" sz="1800" spc="-1" strike="noStrike">
                        <a:latin typeface="Arial"/>
                      </a:endParaRPr>
                    </a:p>
                  </a:txBody>
                  <a:tcPr anchor="t"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bf4"/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fr-FR" sz="1800" spc="-1" strike="noStrike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21h00 : téléphone</a:t>
                      </a:r>
                      <a:endParaRPr b="0" lang="fr-FR" sz="1800" spc="-1" strike="noStrike">
                        <a:latin typeface="Arial"/>
                      </a:endParaRPr>
                    </a:p>
                  </a:txBody>
                  <a:tcPr anchor="t"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bf4"/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fr-FR" sz="1800" spc="-1" strike="noStrike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21h00 : DISCOTHEQUE</a:t>
                      </a:r>
                      <a:endParaRPr b="0" lang="fr-FR" sz="1800" spc="-1" strike="noStrike">
                        <a:latin typeface="Arial"/>
                      </a:endParaRPr>
                    </a:p>
                  </a:txBody>
                  <a:tcPr anchor="t"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bf4"/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fr-FR" sz="1800" spc="-1" strike="noStrike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13h30 : retour en bus</a:t>
                      </a:r>
                      <a:endParaRPr b="0" lang="fr-FR" sz="1800" spc="-1" strike="noStrike">
                        <a:latin typeface="Arial"/>
                      </a:endParaRPr>
                    </a:p>
                  </a:txBody>
                  <a:tcPr anchor="t"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bf4"/>
                    </a:solidFill>
                  </a:tcPr>
                </a:tc>
              </a:tr>
              <a:tr h="671760">
                <a:tc>
                  <a:txBody>
                    <a:bodyPr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fr-FR" sz="1800" spc="-1" strike="noStrike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21h30 : extinction lumières et son</a:t>
                      </a:r>
                      <a:endParaRPr b="0" lang="fr-FR" sz="1800" spc="-1" strike="noStrike">
                        <a:latin typeface="Arial"/>
                      </a:endParaRPr>
                    </a:p>
                  </a:txBody>
                  <a:tcPr anchor="t"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fd5e9"/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fr-FR" sz="1800" spc="-1" strike="noStrike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21h30 : extinction lumières et son</a:t>
                      </a:r>
                      <a:endParaRPr b="0" lang="fr-FR" sz="1800" spc="-1" strike="noStrike">
                        <a:latin typeface="Arial"/>
                      </a:endParaRPr>
                    </a:p>
                  </a:txBody>
                  <a:tcPr anchor="t"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fd5e9"/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fr-FR" sz="1800" spc="-1" strike="noStrike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21h30 : extinction lumières et son</a:t>
                      </a:r>
                      <a:endParaRPr b="0" lang="fr-FR" sz="1800" spc="-1" strike="noStrike">
                        <a:latin typeface="Arial"/>
                      </a:endParaRPr>
                    </a:p>
                  </a:txBody>
                  <a:tcPr anchor="t"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fd5e9"/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fr-FR" sz="1800" spc="-1" strike="noStrike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23h00 : extinction lumières et son</a:t>
                      </a:r>
                      <a:endParaRPr b="0" lang="fr-FR" sz="1800" spc="-1" strike="noStrike">
                        <a:latin typeface="Arial"/>
                      </a:endParaRPr>
                    </a:p>
                  </a:txBody>
                  <a:tcPr anchor="t"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fd5e9"/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fr-FR" sz="1800" spc="-1" strike="noStrike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16h30 : arrivée au collège</a:t>
                      </a:r>
                      <a:endParaRPr b="0" lang="fr-FR" sz="1800" spc="-1" strike="noStrike">
                        <a:latin typeface="Arial"/>
                      </a:endParaRPr>
                    </a:p>
                  </a:txBody>
                  <a:tcPr anchor="t"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fd5e9"/>
                    </a:solidFill>
                  </a:tcPr>
                </a:tc>
              </a:tr>
            </a:tbl>
          </a:graphicData>
        </a:graphic>
      </p:graphicFrame>
      <p:sp>
        <p:nvSpPr>
          <p:cNvPr id="160" name="ZoneTexte 3"/>
          <p:cNvSpPr/>
          <p:nvPr/>
        </p:nvSpPr>
        <p:spPr>
          <a:xfrm>
            <a:off x="4215240" y="102240"/>
            <a:ext cx="4252680" cy="4557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1" lang="fr-FR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ORGANISATION DE LA SEMAINE</a:t>
            </a:r>
            <a:endParaRPr b="0" lang="fr-FR" sz="24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ZoneTexte 1"/>
          <p:cNvSpPr/>
          <p:nvPr/>
        </p:nvSpPr>
        <p:spPr>
          <a:xfrm>
            <a:off x="152640" y="2160000"/>
            <a:ext cx="11367000" cy="3747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1" lang="fr-FR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*** 2 heures aux bains du COULOUBRET : </a:t>
            </a:r>
            <a:endParaRPr b="0" lang="fr-FR" sz="2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fr-FR" sz="1800" spc="-1" strike="noStrike">
                <a:solidFill>
                  <a:srgbClr val="000000"/>
                </a:solidFill>
                <a:latin typeface="Calibri"/>
                <a:ea typeface="DejaVu Sans"/>
              </a:rPr>
              <a:t> </a:t>
            </a:r>
            <a:endParaRPr b="0" lang="fr-FR" sz="1800" spc="-1" strike="noStrike">
              <a:latin typeface="Arial"/>
            </a:endParaRPr>
          </a:p>
          <a:p>
            <a:pPr algn="just">
              <a:lnSpc>
                <a:spcPct val="100000"/>
              </a:lnSpc>
            </a:pPr>
            <a:r>
              <a:rPr b="1" lang="fr-FR" sz="1800" spc="-1" strike="noStrike">
                <a:solidFill>
                  <a:srgbClr val="000000"/>
                </a:solidFill>
                <a:latin typeface="Calibri"/>
                <a:ea typeface="Times New Roman"/>
              </a:rPr>
              <a:t>* </a:t>
            </a:r>
            <a:r>
              <a:rPr b="1" lang="fr-FR" sz="1800" spc="-1" strike="noStrike" u="sng">
                <a:solidFill>
                  <a:srgbClr val="000000"/>
                </a:solidFill>
                <a:uFillTx/>
                <a:latin typeface="Calibri"/>
                <a:ea typeface="Times New Roman"/>
              </a:rPr>
              <a:t>A L’INTERIEUR </a:t>
            </a:r>
            <a:r>
              <a:rPr b="1" lang="fr-FR" sz="1800" spc="-1" strike="noStrike">
                <a:solidFill>
                  <a:srgbClr val="000000"/>
                </a:solidFill>
                <a:latin typeface="Calibri"/>
                <a:ea typeface="Times New Roman"/>
              </a:rPr>
              <a:t>un grand bassin central d’eau thermale chaude entre 33 et 38°</a:t>
            </a:r>
            <a:r>
              <a:rPr b="0" lang="fr-FR" sz="1800" spc="-1" strike="noStrike">
                <a:solidFill>
                  <a:srgbClr val="000000"/>
                </a:solidFill>
                <a:latin typeface="Calibri"/>
                <a:ea typeface="Times New Roman"/>
              </a:rPr>
              <a:t> </a:t>
            </a:r>
            <a:r>
              <a:rPr b="1" lang="fr-FR" sz="1800" spc="-1" strike="noStrike">
                <a:solidFill>
                  <a:srgbClr val="000000"/>
                </a:solidFill>
                <a:latin typeface="Calibri"/>
                <a:ea typeface="Times New Roman"/>
              </a:rPr>
              <a:t>de 200 m² </a:t>
            </a:r>
            <a:r>
              <a:rPr b="0" lang="fr-FR" sz="1800" spc="-1" strike="noStrike">
                <a:solidFill>
                  <a:srgbClr val="000000"/>
                </a:solidFill>
                <a:latin typeface="Calibri"/>
                <a:ea typeface="Times New Roman"/>
              </a:rPr>
              <a:t>illuminé par une verrière</a:t>
            </a:r>
            <a:endParaRPr b="0" lang="fr-FR" sz="1800" spc="-1" strike="noStrike">
              <a:latin typeface="Arial"/>
            </a:endParaRPr>
          </a:p>
          <a:p>
            <a:pPr algn="just">
              <a:lnSpc>
                <a:spcPct val="100000"/>
              </a:lnSpc>
            </a:pPr>
            <a:r>
              <a:rPr b="0" lang="fr-FR" sz="1800" spc="-1" strike="noStrike">
                <a:solidFill>
                  <a:srgbClr val="000000"/>
                </a:solidFill>
                <a:latin typeface="Calibri"/>
                <a:ea typeface="Times New Roman"/>
              </a:rPr>
              <a:t>ce bassin est agrémenté </a:t>
            </a:r>
            <a:r>
              <a:rPr b="1" lang="fr-FR" sz="1800" spc="-1" strike="noStrike">
                <a:solidFill>
                  <a:srgbClr val="000000"/>
                </a:solidFill>
                <a:latin typeface="Calibri"/>
                <a:ea typeface="Times New Roman"/>
              </a:rPr>
              <a:t>de jeux d’eau</a:t>
            </a:r>
            <a:r>
              <a:rPr b="0" lang="fr-FR" sz="1800" spc="-1" strike="noStrike">
                <a:solidFill>
                  <a:srgbClr val="000000"/>
                </a:solidFill>
                <a:latin typeface="Calibri"/>
                <a:ea typeface="Times New Roman"/>
              </a:rPr>
              <a:t> : geyser, cols de cygne, buses d’hydromassage, bouillonnements</a:t>
            </a:r>
            <a:endParaRPr b="0" lang="fr-FR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fr-FR" sz="1800" spc="-1" strike="noStrike">
                <a:solidFill>
                  <a:srgbClr val="000000"/>
                </a:solidFill>
                <a:latin typeface="Calibri"/>
                <a:ea typeface="Times New Roman"/>
              </a:rPr>
              <a:t>*</a:t>
            </a:r>
            <a:r>
              <a:rPr b="0" lang="fr-FR" sz="1800" spc="-1" strike="noStrike">
                <a:solidFill>
                  <a:srgbClr val="000000"/>
                </a:solidFill>
                <a:latin typeface="Calibri"/>
                <a:ea typeface="Times New Roman"/>
              </a:rPr>
              <a:t> une série de bains sur le modèle romain :</a:t>
            </a:r>
            <a:br/>
            <a:r>
              <a:rPr b="0" lang="fr-FR" sz="1800" spc="-1" strike="noStrike">
                <a:solidFill>
                  <a:srgbClr val="000000"/>
                </a:solidFill>
                <a:latin typeface="Calibri"/>
                <a:ea typeface="Times New Roman"/>
              </a:rPr>
              <a:t>• </a:t>
            </a:r>
            <a:r>
              <a:rPr b="1" lang="fr-FR" sz="1800" spc="-1" strike="noStrike">
                <a:solidFill>
                  <a:srgbClr val="000000"/>
                </a:solidFill>
                <a:latin typeface="Calibri"/>
                <a:ea typeface="Times New Roman"/>
              </a:rPr>
              <a:t>le frigidarium</a:t>
            </a:r>
            <a:r>
              <a:rPr b="0" lang="fr-FR" sz="1800" spc="-1" strike="noStrike">
                <a:solidFill>
                  <a:srgbClr val="000000"/>
                </a:solidFill>
                <a:latin typeface="Calibri"/>
                <a:ea typeface="Times New Roman"/>
              </a:rPr>
              <a:t>, bain d’eau froide (15°C),</a:t>
            </a:r>
            <a:br/>
            <a:r>
              <a:rPr b="0" lang="fr-FR" sz="1800" spc="-1" strike="noStrike">
                <a:solidFill>
                  <a:srgbClr val="000000"/>
                </a:solidFill>
                <a:latin typeface="Calibri"/>
                <a:ea typeface="Times New Roman"/>
              </a:rPr>
              <a:t>• </a:t>
            </a:r>
            <a:r>
              <a:rPr b="1" lang="fr-FR" sz="1800" spc="-1" strike="noStrike">
                <a:solidFill>
                  <a:srgbClr val="000000"/>
                </a:solidFill>
                <a:latin typeface="Calibri"/>
                <a:ea typeface="Times New Roman"/>
              </a:rPr>
              <a:t>le caldarium</a:t>
            </a:r>
            <a:r>
              <a:rPr b="0" lang="fr-FR" sz="1800" spc="-1" strike="noStrike">
                <a:solidFill>
                  <a:srgbClr val="000000"/>
                </a:solidFill>
                <a:latin typeface="Calibri"/>
                <a:ea typeface="Times New Roman"/>
              </a:rPr>
              <a:t>, bains d’eau chaude (38°C),</a:t>
            </a:r>
            <a:br/>
            <a:r>
              <a:rPr b="0" lang="fr-FR" sz="1800" spc="-1" strike="noStrike">
                <a:solidFill>
                  <a:srgbClr val="000000"/>
                </a:solidFill>
                <a:latin typeface="Calibri"/>
                <a:ea typeface="Times New Roman"/>
              </a:rPr>
              <a:t>• </a:t>
            </a:r>
            <a:r>
              <a:rPr b="1" lang="fr-FR" sz="1800" spc="-1" strike="noStrike">
                <a:solidFill>
                  <a:srgbClr val="000000"/>
                </a:solidFill>
                <a:latin typeface="Calibri"/>
                <a:ea typeface="Times New Roman"/>
              </a:rPr>
              <a:t>le vaporarium</a:t>
            </a:r>
            <a:r>
              <a:rPr b="0" lang="fr-FR" sz="1800" spc="-1" strike="noStrike">
                <a:solidFill>
                  <a:srgbClr val="000000"/>
                </a:solidFill>
                <a:latin typeface="Calibri"/>
                <a:ea typeface="Times New Roman"/>
              </a:rPr>
              <a:t>, vapeur naturelle d’eau thermale.</a:t>
            </a:r>
            <a:br/>
            <a:br/>
            <a:r>
              <a:rPr b="1" lang="fr-FR" sz="1800" spc="-1" strike="noStrike">
                <a:solidFill>
                  <a:srgbClr val="000000"/>
                </a:solidFill>
                <a:latin typeface="Calibri"/>
                <a:ea typeface="Times New Roman"/>
              </a:rPr>
              <a:t>* </a:t>
            </a:r>
            <a:r>
              <a:rPr b="1" lang="fr-FR" sz="1800" spc="-1" strike="noStrike" u="sng">
                <a:solidFill>
                  <a:srgbClr val="000000"/>
                </a:solidFill>
                <a:uFillTx/>
                <a:latin typeface="Calibri"/>
                <a:ea typeface="Times New Roman"/>
              </a:rPr>
              <a:t>A L’EXTERIEUR</a:t>
            </a:r>
            <a:r>
              <a:rPr b="0" lang="fr-FR" sz="1800" spc="-1" strike="noStrike">
                <a:solidFill>
                  <a:srgbClr val="000000"/>
                </a:solidFill>
                <a:latin typeface="Calibri"/>
                <a:ea typeface="Times New Roman"/>
              </a:rPr>
              <a:t> sur deux niveaux, deux bassins :</a:t>
            </a:r>
            <a:br/>
            <a:r>
              <a:rPr b="0" lang="fr-FR" sz="1800" spc="-1" strike="noStrike">
                <a:solidFill>
                  <a:srgbClr val="000000"/>
                </a:solidFill>
                <a:latin typeface="Calibri"/>
                <a:ea typeface="Times New Roman"/>
              </a:rPr>
              <a:t>• </a:t>
            </a:r>
            <a:r>
              <a:rPr b="1" lang="fr-FR" sz="1800" spc="-1" strike="noStrike">
                <a:solidFill>
                  <a:srgbClr val="000000"/>
                </a:solidFill>
                <a:latin typeface="Calibri"/>
                <a:ea typeface="Times New Roman"/>
              </a:rPr>
              <a:t>l’amphithéâtre</a:t>
            </a:r>
            <a:r>
              <a:rPr b="0" lang="fr-FR" sz="1800" spc="-1" strike="noStrike">
                <a:solidFill>
                  <a:srgbClr val="000000"/>
                </a:solidFill>
                <a:latin typeface="Calibri"/>
                <a:ea typeface="Times New Roman"/>
              </a:rPr>
              <a:t> : nage à contre-courant, geysers, jets massants, cols de cygne, bains bouillonnants,...</a:t>
            </a:r>
            <a:br/>
            <a:r>
              <a:rPr b="0" lang="fr-FR" sz="1800" spc="-1" strike="noStrike">
                <a:solidFill>
                  <a:srgbClr val="000000"/>
                </a:solidFill>
                <a:latin typeface="Calibri"/>
                <a:ea typeface="Times New Roman"/>
              </a:rPr>
              <a:t>• </a:t>
            </a:r>
            <a:r>
              <a:rPr b="1" lang="fr-FR" sz="1800" spc="-1" strike="noStrike">
                <a:solidFill>
                  <a:srgbClr val="000000"/>
                </a:solidFill>
                <a:latin typeface="Calibri"/>
                <a:ea typeface="Times New Roman"/>
              </a:rPr>
              <a:t>le panoramique </a:t>
            </a:r>
            <a:r>
              <a:rPr b="0" lang="fr-FR" sz="1800" spc="-1" strike="noStrike">
                <a:solidFill>
                  <a:srgbClr val="000000"/>
                </a:solidFill>
                <a:latin typeface="Calibri"/>
                <a:ea typeface="Times New Roman"/>
              </a:rPr>
              <a:t>: jets massants, cols de cygne et bains bouillonnants</a:t>
            </a:r>
            <a:endParaRPr b="0" lang="fr-FR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fr-FR" sz="1800" spc="-1" strike="noStrike">
                <a:solidFill>
                  <a:srgbClr val="000000"/>
                </a:solidFill>
                <a:latin typeface="Calibri"/>
                <a:ea typeface="Times New Roman"/>
              </a:rPr>
              <a:t>• </a:t>
            </a:r>
            <a:r>
              <a:rPr b="1" lang="fr-FR" sz="1800" spc="-1" strike="noStrike">
                <a:solidFill>
                  <a:srgbClr val="000000"/>
                </a:solidFill>
                <a:latin typeface="Calibri"/>
                <a:ea typeface="Times New Roman"/>
              </a:rPr>
              <a:t>la terrasse supérieure </a:t>
            </a:r>
            <a:r>
              <a:rPr b="0" lang="fr-FR" sz="1800" spc="-1" strike="noStrike">
                <a:solidFill>
                  <a:srgbClr val="000000"/>
                </a:solidFill>
                <a:latin typeface="Calibri"/>
                <a:ea typeface="Times New Roman"/>
              </a:rPr>
              <a:t>est aménagée en </a:t>
            </a:r>
            <a:r>
              <a:rPr b="1" lang="fr-FR" sz="1800" spc="-1" strike="noStrike">
                <a:solidFill>
                  <a:srgbClr val="000000"/>
                </a:solidFill>
                <a:latin typeface="Calibri"/>
                <a:ea typeface="Times New Roman"/>
              </a:rPr>
              <a:t>solarium</a:t>
            </a:r>
            <a:r>
              <a:rPr b="0" lang="fr-FR" sz="1800" spc="-1" strike="noStrike">
                <a:solidFill>
                  <a:srgbClr val="000000"/>
                </a:solidFill>
                <a:latin typeface="Calibri"/>
                <a:ea typeface="Times New Roman"/>
              </a:rPr>
              <a:t> avec une vue imprenable sur la montagne environnante.</a:t>
            </a:r>
            <a:endParaRPr b="0" lang="fr-FR" sz="1800" spc="-1" strike="noStrike">
              <a:latin typeface="Arial"/>
            </a:endParaRPr>
          </a:p>
        </p:txBody>
      </p:sp>
      <p:sp>
        <p:nvSpPr>
          <p:cNvPr id="162" name="ZoneTexte 2"/>
          <p:cNvSpPr/>
          <p:nvPr/>
        </p:nvSpPr>
        <p:spPr>
          <a:xfrm>
            <a:off x="207720" y="243720"/>
            <a:ext cx="11367000" cy="246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1" lang="fr-FR" sz="2800" spc="-1" strike="noStrike" u="sng">
                <a:solidFill>
                  <a:srgbClr val="000000"/>
                </a:solidFill>
                <a:uFillTx/>
                <a:latin typeface="Calibri"/>
                <a:ea typeface="DejaVu Sans"/>
              </a:rPr>
              <a:t>MERCREDI 20 MARS APRES-MIDI</a:t>
            </a:r>
            <a:endParaRPr b="0" lang="fr-FR" sz="2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fr-FR" sz="2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fr-FR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* descente en télécabine au village d’AX LES THERMES</a:t>
            </a:r>
            <a:endParaRPr b="0" lang="fr-FR" sz="2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fr-FR" sz="1400" spc="-1" strike="noStrike">
                <a:solidFill>
                  <a:srgbClr val="000000"/>
                </a:solidFill>
                <a:latin typeface="Calibri"/>
                <a:ea typeface="DejaVu Sans"/>
              </a:rPr>
              <a:t>  </a:t>
            </a:r>
            <a:endParaRPr b="0" lang="fr-FR" sz="1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fr-FR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** ‘’quartier libre’’ dans le village</a:t>
            </a:r>
            <a:endParaRPr b="0" lang="fr-FR" sz="2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fr-FR" sz="1400" spc="-1" strike="noStrike">
                <a:solidFill>
                  <a:srgbClr val="000000"/>
                </a:solidFill>
                <a:latin typeface="Calibri"/>
                <a:ea typeface="DejaVu Sans"/>
              </a:rPr>
              <a:t>  </a:t>
            </a:r>
            <a:endParaRPr b="0" lang="fr-FR" sz="1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fr-FR" sz="14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ZoneTexte 1"/>
          <p:cNvSpPr/>
          <p:nvPr/>
        </p:nvSpPr>
        <p:spPr>
          <a:xfrm>
            <a:off x="5475960" y="3221640"/>
            <a:ext cx="2462040" cy="9432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1" lang="fr-FR" sz="2800" spc="-1" strike="noStrike">
                <a:solidFill>
                  <a:srgbClr val="000000"/>
                </a:solidFill>
                <a:latin typeface="Calibri"/>
                <a:ea typeface="DejaVu Sans"/>
              </a:rPr>
              <a:t>Les bains</a:t>
            </a:r>
            <a:endParaRPr b="0" lang="fr-FR" sz="2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fr-FR" sz="2800" spc="-1" strike="noStrike">
                <a:solidFill>
                  <a:srgbClr val="000000"/>
                </a:solidFill>
                <a:latin typeface="Calibri"/>
                <a:ea typeface="DejaVu Sans"/>
              </a:rPr>
              <a:t> </a:t>
            </a:r>
            <a:r>
              <a:rPr b="1" lang="fr-FR" sz="2800" spc="-1" strike="noStrike">
                <a:solidFill>
                  <a:srgbClr val="000000"/>
                </a:solidFill>
                <a:latin typeface="Calibri"/>
                <a:ea typeface="DejaVu Sans"/>
              </a:rPr>
              <a:t>du Couloubret</a:t>
            </a:r>
            <a:endParaRPr b="0" lang="fr-FR" sz="2800" spc="-1" strike="noStrike">
              <a:latin typeface="Arial"/>
            </a:endParaRPr>
          </a:p>
        </p:txBody>
      </p:sp>
      <p:pic>
        <p:nvPicPr>
          <p:cNvPr id="164" name="Image 5" descr=""/>
          <p:cNvPicPr/>
          <p:nvPr/>
        </p:nvPicPr>
        <p:blipFill>
          <a:blip r:embed="rId1"/>
          <a:stretch/>
        </p:blipFill>
        <p:spPr>
          <a:xfrm>
            <a:off x="315000" y="3326040"/>
            <a:ext cx="5092560" cy="3434040"/>
          </a:xfrm>
          <a:prstGeom prst="rect">
            <a:avLst/>
          </a:prstGeom>
          <a:ln w="0">
            <a:noFill/>
          </a:ln>
        </p:spPr>
      </p:pic>
      <p:pic>
        <p:nvPicPr>
          <p:cNvPr id="165" name="Image 7" descr=""/>
          <p:cNvPicPr/>
          <p:nvPr/>
        </p:nvPicPr>
        <p:blipFill>
          <a:blip r:embed="rId2"/>
          <a:stretch/>
        </p:blipFill>
        <p:spPr>
          <a:xfrm>
            <a:off x="912240" y="184680"/>
            <a:ext cx="4563000" cy="3036240"/>
          </a:xfrm>
          <a:prstGeom prst="rect">
            <a:avLst/>
          </a:prstGeom>
          <a:ln w="0">
            <a:noFill/>
          </a:ln>
        </p:spPr>
      </p:pic>
      <p:pic>
        <p:nvPicPr>
          <p:cNvPr id="166" name="Image 9" descr=""/>
          <p:cNvPicPr/>
          <p:nvPr/>
        </p:nvPicPr>
        <p:blipFill>
          <a:blip r:embed="rId3"/>
          <a:stretch/>
        </p:blipFill>
        <p:spPr>
          <a:xfrm>
            <a:off x="8209080" y="3135960"/>
            <a:ext cx="2721240" cy="3624120"/>
          </a:xfrm>
          <a:prstGeom prst="rect">
            <a:avLst/>
          </a:prstGeom>
          <a:ln w="0">
            <a:noFill/>
          </a:ln>
        </p:spPr>
      </p:pic>
      <p:pic>
        <p:nvPicPr>
          <p:cNvPr id="167" name="Image 13" descr=""/>
          <p:cNvPicPr/>
          <p:nvPr/>
        </p:nvPicPr>
        <p:blipFill>
          <a:blip r:embed="rId4"/>
          <a:stretch/>
        </p:blipFill>
        <p:spPr>
          <a:xfrm>
            <a:off x="6857640" y="97200"/>
            <a:ext cx="4421160" cy="294732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PlaceHolder 1"/>
          <p:cNvSpPr>
            <a:spLocks noGrp="1"/>
          </p:cNvSpPr>
          <p:nvPr>
            <p:ph type="title"/>
          </p:nvPr>
        </p:nvSpPr>
        <p:spPr>
          <a:xfrm>
            <a:off x="623520" y="260640"/>
            <a:ext cx="10972080" cy="4312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56000"/>
          </a:bodyPr>
          <a:p>
            <a:pPr algn="ctr">
              <a:lnSpc>
                <a:spcPct val="90000"/>
              </a:lnSpc>
            </a:pPr>
            <a:r>
              <a:rPr b="1" lang="fr-FR" sz="4400" spc="-1" strike="noStrike">
                <a:solidFill>
                  <a:srgbClr val="000000"/>
                </a:solidFill>
                <a:latin typeface="Calibri Light"/>
                <a:ea typeface="DejaVu Sans"/>
              </a:rPr>
              <a:t>LE TROUSSEAU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9" name="PlaceHolder 2"/>
          <p:cNvSpPr>
            <a:spLocks noGrp="1"/>
          </p:cNvSpPr>
          <p:nvPr>
            <p:ph/>
          </p:nvPr>
        </p:nvSpPr>
        <p:spPr>
          <a:xfrm>
            <a:off x="527400" y="692640"/>
            <a:ext cx="10972080" cy="58320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r>
              <a:rPr b="0" lang="fr-FR" sz="1600" spc="-1" strike="noStrike">
                <a:solidFill>
                  <a:srgbClr val="000000"/>
                </a:solidFill>
                <a:latin typeface="Calibri"/>
                <a:ea typeface="DejaVu Sans"/>
              </a:rPr>
              <a:t>  </a:t>
            </a:r>
            <a:r>
              <a:rPr b="0" lang="fr-FR" sz="1400" spc="-1" strike="noStrike">
                <a:solidFill>
                  <a:srgbClr val="000000"/>
                </a:solidFill>
                <a:latin typeface="Calibri"/>
                <a:ea typeface="DejaVu Sans"/>
              </a:rPr>
              <a:t>*   </a:t>
            </a:r>
            <a:r>
              <a:rPr b="1" lang="fr-FR" sz="1400" spc="-1" strike="noStrike" u="sng">
                <a:solidFill>
                  <a:srgbClr val="000000"/>
                </a:solidFill>
                <a:uFillTx/>
                <a:latin typeface="Calibri"/>
                <a:ea typeface="DejaVu Sans"/>
              </a:rPr>
              <a:t>linge </a:t>
            </a:r>
            <a:r>
              <a:rPr b="1" i="1" lang="fr-FR" sz="1400" spc="-1" strike="noStrike" u="sng">
                <a:solidFill>
                  <a:srgbClr val="000000"/>
                </a:solidFill>
                <a:uFillTx/>
                <a:latin typeface="Calibri"/>
                <a:ea typeface="DejaVu Sans"/>
              </a:rPr>
              <a:t>pour l’activité ski</a:t>
            </a:r>
            <a:r>
              <a:rPr b="0" lang="fr-FR" sz="1400" spc="-1" strike="noStrike">
                <a:solidFill>
                  <a:srgbClr val="000000"/>
                </a:solidFill>
                <a:latin typeface="Calibri"/>
                <a:ea typeface="DejaVu Sans"/>
              </a:rPr>
              <a:t> :</a:t>
            </a:r>
            <a:endParaRPr b="0" lang="fr-FR" sz="14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r>
              <a:rPr b="0" lang="fr-FR" sz="1400" spc="-1" strike="noStrike">
                <a:solidFill>
                  <a:srgbClr val="000000"/>
                </a:solidFill>
                <a:latin typeface="Calibri"/>
                <a:ea typeface="DejaVu Sans"/>
              </a:rPr>
              <a:t>- un pantalon de ski et un blouson  ou  une combinaison</a:t>
            </a:r>
            <a:endParaRPr b="0" lang="fr-FR" sz="14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r>
              <a:rPr b="0" lang="fr-FR" sz="1400" spc="-1" strike="noStrike">
                <a:solidFill>
                  <a:srgbClr val="000000"/>
                </a:solidFill>
                <a:latin typeface="Calibri"/>
                <a:ea typeface="DejaVu Sans"/>
              </a:rPr>
              <a:t>- minimum trois pulls bien chauds (type polaire), 5 tee-shirts manches courtes et/ou sous-pulls manches longues</a:t>
            </a:r>
            <a:endParaRPr b="0" lang="fr-FR" sz="14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r>
              <a:rPr b="0" lang="fr-FR" sz="1400" spc="-1" strike="noStrike">
                <a:solidFill>
                  <a:srgbClr val="000000"/>
                </a:solidFill>
                <a:latin typeface="Calibri"/>
                <a:ea typeface="DejaVu Sans"/>
              </a:rPr>
              <a:t>- 5 paires de chaussettes chaudes et </a:t>
            </a:r>
            <a:r>
              <a:rPr b="0" lang="fr-FR" sz="1400" spc="-1" strike="noStrike" u="sng">
                <a:solidFill>
                  <a:srgbClr val="000000"/>
                </a:solidFill>
                <a:uFillTx/>
                <a:latin typeface="Calibri"/>
                <a:ea typeface="DejaVu Sans"/>
              </a:rPr>
              <a:t>longues</a:t>
            </a:r>
            <a:endParaRPr b="0" lang="fr-FR" sz="14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r>
              <a:rPr b="0" lang="fr-FR" sz="1400" spc="-1" strike="noStrike">
                <a:solidFill>
                  <a:srgbClr val="000000"/>
                </a:solidFill>
                <a:latin typeface="Calibri"/>
                <a:ea typeface="DejaVu Sans"/>
              </a:rPr>
              <a:t>- des lunettes de soleil  ou un masque de ski : </a:t>
            </a:r>
            <a:r>
              <a:rPr b="1" lang="fr-FR" sz="1400" spc="-1" strike="noStrike">
                <a:solidFill>
                  <a:srgbClr val="000000"/>
                </a:solidFill>
                <a:latin typeface="Calibri"/>
                <a:ea typeface="DejaVu Sans"/>
              </a:rPr>
              <a:t>obligatoire</a:t>
            </a:r>
            <a:endParaRPr b="0" lang="fr-FR" sz="14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r>
              <a:rPr b="0" lang="fr-FR" sz="1400" spc="-1" strike="noStrike">
                <a:solidFill>
                  <a:srgbClr val="000000"/>
                </a:solidFill>
                <a:latin typeface="Calibri"/>
                <a:ea typeface="DejaVu Sans"/>
              </a:rPr>
              <a:t>- une paire de gants de ski imperméables : </a:t>
            </a:r>
            <a:r>
              <a:rPr b="1" lang="fr-FR" sz="1400" spc="-1" strike="noStrike">
                <a:solidFill>
                  <a:srgbClr val="000000"/>
                </a:solidFill>
                <a:latin typeface="Calibri"/>
                <a:ea typeface="DejaVu Sans"/>
              </a:rPr>
              <a:t>obligatoire</a:t>
            </a:r>
            <a:r>
              <a:rPr b="0" lang="fr-FR" sz="1400" spc="-1" strike="noStrike">
                <a:solidFill>
                  <a:srgbClr val="000000"/>
                </a:solidFill>
                <a:latin typeface="Calibri"/>
                <a:ea typeface="DejaVu Sans"/>
              </a:rPr>
              <a:t> (pas de gants en laine)</a:t>
            </a:r>
            <a:endParaRPr b="0" lang="fr-FR" sz="14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r>
              <a:rPr b="0" lang="fr-FR" sz="1400" spc="-1" strike="noStrike">
                <a:solidFill>
                  <a:srgbClr val="000000"/>
                </a:solidFill>
                <a:latin typeface="Calibri"/>
                <a:ea typeface="DejaVu Sans"/>
              </a:rPr>
              <a:t>- une crème solaire et un stick pour les lèvres : </a:t>
            </a:r>
            <a:r>
              <a:rPr b="1" lang="fr-FR" sz="1400" spc="-1" strike="noStrike">
                <a:solidFill>
                  <a:srgbClr val="000000"/>
                </a:solidFill>
                <a:latin typeface="Calibri"/>
                <a:ea typeface="DejaVu Sans"/>
              </a:rPr>
              <a:t>obligatoire</a:t>
            </a:r>
            <a:endParaRPr b="0" lang="fr-FR" sz="14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r>
              <a:rPr b="0" lang="fr-FR" sz="1400" spc="-1" strike="noStrike">
                <a:solidFill>
                  <a:srgbClr val="000000"/>
                </a:solidFill>
                <a:latin typeface="Calibri"/>
                <a:ea typeface="DejaVu Sans"/>
              </a:rPr>
              <a:t>   </a:t>
            </a:r>
            <a:r>
              <a:rPr b="0" lang="fr-FR" sz="1400" spc="-1" strike="noStrike">
                <a:solidFill>
                  <a:srgbClr val="000000"/>
                </a:solidFill>
                <a:latin typeface="Calibri"/>
                <a:ea typeface="DejaVu Sans"/>
              </a:rPr>
              <a:t>*  </a:t>
            </a:r>
            <a:r>
              <a:rPr b="1" lang="fr-FR" sz="1400" spc="-1" strike="noStrike" u="sng">
                <a:solidFill>
                  <a:srgbClr val="000000"/>
                </a:solidFill>
                <a:uFillTx/>
                <a:latin typeface="Calibri"/>
                <a:ea typeface="DejaVu Sans"/>
              </a:rPr>
              <a:t>linge </a:t>
            </a:r>
            <a:r>
              <a:rPr b="1" i="1" lang="fr-FR" sz="1400" spc="-1" strike="noStrike" u="sng">
                <a:solidFill>
                  <a:srgbClr val="000000"/>
                </a:solidFill>
                <a:uFillTx/>
                <a:latin typeface="Calibri"/>
                <a:ea typeface="DejaVu Sans"/>
              </a:rPr>
              <a:t>pour l’activité bain  </a:t>
            </a:r>
            <a:r>
              <a:rPr b="1" lang="fr-FR" sz="1400" spc="-1" strike="noStrike">
                <a:solidFill>
                  <a:srgbClr val="000000"/>
                </a:solidFill>
                <a:latin typeface="Calibri"/>
                <a:ea typeface="DejaVu Sans"/>
              </a:rPr>
              <a:t>: mercredi après-midi</a:t>
            </a:r>
            <a:endParaRPr b="0" lang="fr-FR" sz="14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r>
              <a:rPr b="0" lang="fr-FR" sz="1400" spc="-1" strike="noStrike">
                <a:solidFill>
                  <a:srgbClr val="000000"/>
                </a:solidFill>
                <a:latin typeface="Calibri"/>
                <a:ea typeface="DejaVu Sans"/>
              </a:rPr>
              <a:t>- un maillot de bain 1 ou 2 pièces pour les filles, slip de bain ou boxer de bain court pour les garçons</a:t>
            </a:r>
            <a:endParaRPr b="0" lang="fr-FR" sz="14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r>
              <a:rPr b="0" lang="fr-FR" sz="1400" spc="-1" strike="noStrike">
                <a:solidFill>
                  <a:srgbClr val="000000"/>
                </a:solidFill>
                <a:latin typeface="Calibri"/>
                <a:ea typeface="DejaVu Sans"/>
              </a:rPr>
              <a:t>- une pièce de 1€ ou un jeton pour le casier</a:t>
            </a:r>
            <a:endParaRPr b="0" lang="fr-FR" sz="14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r>
              <a:rPr b="0" lang="fr-FR" sz="1400" spc="-1" strike="noStrike">
                <a:solidFill>
                  <a:srgbClr val="000000"/>
                </a:solidFill>
                <a:latin typeface="Calibri"/>
                <a:ea typeface="DejaVu Sans"/>
              </a:rPr>
              <a:t>- une serviette de bain</a:t>
            </a:r>
            <a:endParaRPr b="0" lang="fr-FR" sz="14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r>
              <a:rPr b="0" lang="fr-FR" sz="1400" spc="-1" strike="noStrike">
                <a:solidFill>
                  <a:srgbClr val="000000"/>
                </a:solidFill>
                <a:latin typeface="Calibri"/>
                <a:ea typeface="Times New Roman"/>
              </a:rPr>
              <a:t>* Attention : l'eau thermale noircit l'argent, il faudra enlever vos bijoux en argent avant de vous baigner</a:t>
            </a:r>
            <a:endParaRPr b="0" lang="fr-FR" sz="14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r>
              <a:rPr b="0" lang="fr-FR" sz="1400" spc="-1" strike="noStrike">
                <a:solidFill>
                  <a:srgbClr val="000000"/>
                </a:solidFill>
                <a:latin typeface="Calibri"/>
                <a:ea typeface="Times New Roman"/>
              </a:rPr>
              <a:t>   </a:t>
            </a:r>
            <a:r>
              <a:rPr b="0" lang="fr-FR" sz="1400" spc="-1" strike="noStrike">
                <a:solidFill>
                  <a:srgbClr val="000000"/>
                </a:solidFill>
                <a:latin typeface="Calibri"/>
                <a:ea typeface="Times New Roman"/>
              </a:rPr>
              <a:t>*  </a:t>
            </a:r>
            <a:r>
              <a:rPr b="1" lang="fr-FR" sz="1400" spc="-1" strike="noStrike" u="sng">
                <a:solidFill>
                  <a:srgbClr val="000000"/>
                </a:solidFill>
                <a:uFillTx/>
                <a:latin typeface="Calibri"/>
                <a:ea typeface="Times New Roman"/>
              </a:rPr>
              <a:t>linge </a:t>
            </a:r>
            <a:r>
              <a:rPr b="1" i="1" lang="fr-FR" sz="1400" spc="-1" strike="noStrike" u="sng">
                <a:solidFill>
                  <a:srgbClr val="000000"/>
                </a:solidFill>
                <a:uFillTx/>
                <a:latin typeface="Calibri"/>
                <a:ea typeface="Times New Roman"/>
              </a:rPr>
              <a:t>''hors ski''</a:t>
            </a:r>
            <a:r>
              <a:rPr b="1" i="1" lang="fr-FR" sz="1400" spc="-1" strike="noStrike">
                <a:solidFill>
                  <a:srgbClr val="000000"/>
                </a:solidFill>
                <a:latin typeface="Calibri"/>
                <a:ea typeface="Times New Roman"/>
              </a:rPr>
              <a:t> </a:t>
            </a:r>
            <a:r>
              <a:rPr b="0" lang="fr-FR" sz="1400" spc="-1" strike="noStrike">
                <a:solidFill>
                  <a:srgbClr val="000000"/>
                </a:solidFill>
                <a:latin typeface="Calibri"/>
                <a:ea typeface="Times New Roman"/>
              </a:rPr>
              <a:t>: </a:t>
            </a:r>
            <a:endParaRPr b="0" lang="fr-FR" sz="14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r>
              <a:rPr b="0" lang="fr-FR" sz="1400" spc="-1" strike="noStrike">
                <a:solidFill>
                  <a:srgbClr val="000000"/>
                </a:solidFill>
                <a:latin typeface="Calibri"/>
                <a:ea typeface="Times New Roman"/>
              </a:rPr>
              <a:t>- trousse de toilette, serviette de toilette, pyjama, une paire de pantoufles ou chaussures pour l'intérieur, </a:t>
            </a:r>
            <a:endParaRPr b="0" lang="fr-FR" sz="14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r>
              <a:rPr b="0" lang="fr-FR" sz="1400" spc="-1" strike="noStrike">
                <a:solidFill>
                  <a:srgbClr val="000000"/>
                </a:solidFill>
                <a:latin typeface="Calibri"/>
                <a:ea typeface="Times New Roman"/>
              </a:rPr>
              <a:t>- sous-vêtements et vêtements pour 5 jours, une paire de petits gants supplémentaires pour la sortie du mercredi après-midi</a:t>
            </a:r>
            <a:endParaRPr b="0" lang="fr-FR" sz="14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  <a:spcBef>
                <a:spcPts val="1001"/>
              </a:spcBef>
              <a:tabLst>
                <a:tab algn="l" pos="0"/>
              </a:tabLst>
            </a:pPr>
            <a:r>
              <a:rPr b="0" lang="fr-FR" sz="1400" spc="-1" strike="noStrike">
                <a:solidFill>
                  <a:srgbClr val="000000"/>
                </a:solidFill>
                <a:latin typeface="Calibri"/>
                <a:ea typeface="Times New Roman"/>
              </a:rPr>
              <a:t>- un petit sac à dos  avec une gourde </a:t>
            </a:r>
            <a:endParaRPr b="0" lang="fr-FR" sz="14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  <a:spcBef>
                <a:spcPts val="1001"/>
              </a:spcBef>
              <a:tabLst>
                <a:tab algn="l" pos="0"/>
              </a:tabLst>
            </a:pPr>
            <a:r>
              <a:rPr b="0" lang="fr-FR" sz="1400" spc="-1" strike="noStrike">
                <a:solidFill>
                  <a:srgbClr val="000000"/>
                </a:solidFill>
                <a:latin typeface="Calibri"/>
                <a:ea typeface="Times New Roman"/>
              </a:rPr>
              <a:t>- un sac pour le linge sale</a:t>
            </a:r>
            <a:endParaRPr b="0" lang="fr-FR" sz="14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  <a:spcBef>
                <a:spcPts val="1001"/>
              </a:spcBef>
              <a:tabLst>
                <a:tab algn="l" pos="0"/>
              </a:tabLst>
            </a:pPr>
            <a:r>
              <a:rPr b="0" lang="fr-FR" sz="1400" spc="-1" strike="noStrike">
                <a:solidFill>
                  <a:srgbClr val="000000"/>
                </a:solidFill>
                <a:latin typeface="Calibri"/>
                <a:ea typeface="Times New Roman"/>
              </a:rPr>
              <a:t>Pensez à noter le nom et prénom de votre enfant sur ses vêtements et matériels</a:t>
            </a:r>
            <a:endParaRPr b="0" lang="fr-FR" sz="14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endParaRPr b="0" lang="fr-FR" sz="1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PlaceHolder 1"/>
          <p:cNvSpPr>
            <a:spLocks noGrp="1"/>
          </p:cNvSpPr>
          <p:nvPr>
            <p:ph/>
          </p:nvPr>
        </p:nvSpPr>
        <p:spPr>
          <a:xfrm>
            <a:off x="609480" y="764640"/>
            <a:ext cx="10972080" cy="56160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rmAutofit/>
          </a:bodyPr>
          <a:p>
            <a:pPr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  <a:p>
            <a:pPr marL="228600" indent="-2286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  <a:tabLst>
                <a:tab algn="l" pos="0"/>
              </a:tabLst>
            </a:pPr>
            <a:r>
              <a:rPr b="1" lang="fr-FR" sz="1800" spc="-1" strike="noStrike" u="sng">
                <a:solidFill>
                  <a:srgbClr val="000000"/>
                </a:solidFill>
                <a:uFillTx/>
                <a:latin typeface="Calibri"/>
                <a:ea typeface="DejaVu Sans"/>
              </a:rPr>
              <a:t>Les médicaments</a:t>
            </a:r>
            <a:r>
              <a:rPr b="1" lang="fr-FR" sz="1800" spc="-1" strike="noStrike">
                <a:solidFill>
                  <a:srgbClr val="000000"/>
                </a:solidFill>
                <a:latin typeface="Calibri"/>
                <a:ea typeface="DejaVu Sans"/>
              </a:rPr>
              <a:t> </a:t>
            </a:r>
            <a:r>
              <a:rPr b="0" lang="fr-FR" sz="1800" spc="-1" strike="noStrike">
                <a:solidFill>
                  <a:srgbClr val="000000"/>
                </a:solidFill>
                <a:latin typeface="Calibri"/>
                <a:ea typeface="DejaVu Sans"/>
              </a:rPr>
              <a:t>: en cas de traitement, fournir une ordonnance et les médicaments à l'infirmière au moment du départ.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  <a:p>
            <a:pPr marL="228600" indent="-2286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  <a:tabLst>
                <a:tab algn="l" pos="0"/>
              </a:tabLst>
            </a:pPr>
            <a:r>
              <a:rPr b="1" lang="fr-FR" sz="1800" spc="-1" strike="noStrike" u="sng">
                <a:solidFill>
                  <a:srgbClr val="000000"/>
                </a:solidFill>
                <a:uFillTx/>
                <a:latin typeface="Calibri"/>
                <a:ea typeface="DejaVu Sans"/>
              </a:rPr>
              <a:t>Prévenir en cas de mal des transports</a:t>
            </a:r>
            <a:r>
              <a:rPr b="0" lang="fr-FR" sz="1800" spc="-1" strike="noStrike">
                <a:solidFill>
                  <a:srgbClr val="000000"/>
                </a:solidFill>
                <a:latin typeface="Calibri"/>
                <a:ea typeface="DejaVu Sans"/>
              </a:rPr>
              <a:t> et prendre les précautions nécessaires avant le départ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  <a:p>
            <a:pPr marL="228600" indent="-2286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  <a:tabLst>
                <a:tab algn="l" pos="0"/>
              </a:tabLst>
            </a:pPr>
            <a:r>
              <a:rPr b="1" lang="fr-FR" sz="1800" spc="-1" strike="noStrike">
                <a:solidFill>
                  <a:srgbClr val="000000"/>
                </a:solidFill>
                <a:latin typeface="Calibri"/>
                <a:ea typeface="DejaVu Sans"/>
              </a:rPr>
              <a:t> </a:t>
            </a:r>
            <a:r>
              <a:rPr b="1" lang="fr-FR" sz="1800" spc="-1" strike="noStrike" u="sng">
                <a:solidFill>
                  <a:srgbClr val="000000"/>
                </a:solidFill>
                <a:uFillTx/>
                <a:latin typeface="Calibri"/>
                <a:ea typeface="DejaVu Sans"/>
              </a:rPr>
              <a:t>Objets de valeur</a:t>
            </a:r>
            <a:r>
              <a:rPr b="1" lang="fr-FR" sz="1800" spc="-1" strike="noStrike">
                <a:solidFill>
                  <a:srgbClr val="000000"/>
                </a:solidFill>
                <a:latin typeface="Calibri"/>
                <a:ea typeface="DejaVu Sans"/>
              </a:rPr>
              <a:t> : Éviter</a:t>
            </a:r>
            <a:r>
              <a:rPr b="0" lang="fr-FR" sz="1800" spc="-1" strike="noStrike">
                <a:solidFill>
                  <a:srgbClr val="000000"/>
                </a:solidFill>
                <a:latin typeface="Calibri"/>
                <a:ea typeface="DejaVu Sans"/>
              </a:rPr>
              <a:t> tout objet coûteux qui pourrait être perdu ou dérobé. </a:t>
            </a:r>
            <a:r>
              <a:rPr b="1" lang="fr-FR" sz="1800" spc="-1" strike="noStrike">
                <a:solidFill>
                  <a:srgbClr val="000000"/>
                </a:solidFill>
                <a:latin typeface="Calibri"/>
                <a:ea typeface="DejaVu Sans"/>
              </a:rPr>
              <a:t>Le collège ne pourrait être tenu pour responsable en cas de vol, de perte ou détérioration. 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r>
              <a:rPr b="0" lang="fr-FR" sz="1800" spc="-1" strike="noStrike">
                <a:solidFill>
                  <a:srgbClr val="000000"/>
                </a:solidFill>
                <a:latin typeface="Calibri"/>
                <a:ea typeface="DejaVu Sans"/>
              </a:rPr>
              <a:t>Cette règle s’applique aux téléphones portables, tablettes, bijoux ... : les élèves en seront responsables.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  <a:p>
            <a:pPr marL="228600" indent="-2286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  <a:tabLst>
                <a:tab algn="l" pos="0"/>
              </a:tabLst>
            </a:pPr>
            <a:r>
              <a:rPr b="0" lang="fr-FR" sz="1800" spc="-1" strike="noStrike">
                <a:solidFill>
                  <a:srgbClr val="000000"/>
                </a:solidFill>
                <a:latin typeface="Calibri"/>
                <a:ea typeface="DejaVu Sans"/>
              </a:rPr>
              <a:t> </a:t>
            </a:r>
            <a:r>
              <a:rPr b="1" lang="fr-FR" sz="1800" spc="-1" strike="noStrike" u="sng">
                <a:solidFill>
                  <a:srgbClr val="000000"/>
                </a:solidFill>
                <a:uFillTx/>
                <a:latin typeface="Calibri"/>
                <a:ea typeface="DejaVu Sans"/>
              </a:rPr>
              <a:t>Argent de poche</a:t>
            </a:r>
            <a:r>
              <a:rPr b="1" lang="fr-FR" sz="1800" spc="-1" strike="noStrike">
                <a:solidFill>
                  <a:srgbClr val="000000"/>
                </a:solidFill>
                <a:latin typeface="Calibri"/>
                <a:ea typeface="DejaVu Sans"/>
              </a:rPr>
              <a:t> : </a:t>
            </a:r>
            <a:r>
              <a:rPr b="0" lang="fr-FR" sz="1800" spc="-1" strike="noStrike">
                <a:solidFill>
                  <a:srgbClr val="000000"/>
                </a:solidFill>
                <a:latin typeface="Calibri"/>
                <a:ea typeface="DejaVu Sans"/>
              </a:rPr>
              <a:t>le montant est laissé à l'appréciation de chacun. Nous vous conseillons cependant de ne pas donner une somme importante aux enfants.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r>
              <a:rPr b="0" lang="fr-FR" sz="1800" spc="-1" strike="noStrike">
                <a:solidFill>
                  <a:srgbClr val="000000"/>
                </a:solidFill>
                <a:latin typeface="Calibri"/>
                <a:ea typeface="DejaVu Sans"/>
              </a:rPr>
              <a:t> </a:t>
            </a:r>
            <a:r>
              <a:rPr b="0" lang="fr-FR" sz="1800" spc="-1" strike="noStrike">
                <a:solidFill>
                  <a:srgbClr val="000000"/>
                </a:solidFill>
                <a:latin typeface="Calibri"/>
                <a:ea typeface="DejaVu Sans"/>
              </a:rPr>
              <a:t>Une sortie dans la ville d’Ax les Thermes est prévue le mercredi après-midi pour les petits souvenirs et des jeux sont accessibles dans la salle de jeux du bâtiment : billard, baby-foot, flipper …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PlaceHolder 1"/>
          <p:cNvSpPr>
            <a:spLocks noGrp="1"/>
          </p:cNvSpPr>
          <p:nvPr>
            <p:ph type="title"/>
          </p:nvPr>
        </p:nvSpPr>
        <p:spPr>
          <a:xfrm>
            <a:off x="609480" y="116640"/>
            <a:ext cx="10972080" cy="9352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/>
          </a:bodyPr>
          <a:p>
            <a:pPr>
              <a:lnSpc>
                <a:spcPct val="90000"/>
              </a:lnSpc>
            </a:pPr>
            <a:r>
              <a:rPr b="0" lang="fr-FR" sz="4400" spc="-1" strike="noStrike">
                <a:solidFill>
                  <a:srgbClr val="000000"/>
                </a:solidFill>
                <a:latin typeface="Calibri Light"/>
                <a:ea typeface="DejaVu Sans"/>
              </a:rPr>
              <a:t>VALIDATION DE COMPETENCES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2" name="PlaceHolder 2"/>
          <p:cNvSpPr>
            <a:spLocks noGrp="1"/>
          </p:cNvSpPr>
          <p:nvPr>
            <p:ph/>
          </p:nvPr>
        </p:nvSpPr>
        <p:spPr>
          <a:xfrm>
            <a:off x="609480" y="980640"/>
            <a:ext cx="10972080" cy="55440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rmAutofit fontScale="77000"/>
          </a:bodyPr>
          <a:p>
            <a:pPr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r>
              <a:rPr b="0" lang="fr-FR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Au cours du séjour SKI de PISTE organisé par les professeurs d'EPS du collège, les élèves seront amenés à développer des compétences qui seront validées.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  <a:p>
            <a:pPr marL="228600" indent="-2286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  <a:tabLst>
                <a:tab algn="l" pos="0"/>
              </a:tabLst>
            </a:pPr>
            <a:r>
              <a:rPr b="1" lang="fr-FR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Motricité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r>
              <a:rPr b="0" lang="fr-FR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- Descendre en effectuant des virages skis parallèles, en maintenant sa vitesse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r>
              <a:rPr b="0" lang="fr-FR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- Savoir tomber et se relever seul en se plaçant en position favorable par rapport à la pente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r>
              <a:rPr b="0" lang="fr-FR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- Savoir utiliser les différentes remontées mécaniques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  <a:p>
            <a:pPr marL="228600" indent="-2286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  <a:tabLst>
                <a:tab algn="l" pos="0"/>
              </a:tabLst>
            </a:pPr>
            <a:r>
              <a:rPr b="1" lang="fr-FR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Méthodologie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r>
              <a:rPr b="0" lang="fr-FR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- Être autonome dans son travail 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r>
              <a:rPr b="0" lang="fr-FR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- Gérer seul son matériel 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r>
              <a:rPr b="0" lang="fr-FR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 </a:t>
            </a:r>
            <a:r>
              <a:rPr b="0" lang="fr-FR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- Respecter les règles de sécurité pour soi et pour les autres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  <a:p>
            <a:pPr marL="228600" indent="-2286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  <a:tabLst>
                <a:tab algn="l" pos="0"/>
              </a:tabLst>
            </a:pPr>
            <a:r>
              <a:rPr b="1" lang="fr-FR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Vivre ensemble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r>
              <a:rPr b="0" lang="fr-FR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- Respecter les règles de la vie collective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r>
              <a:rPr b="0" lang="fr-FR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- Respect mutuel, entraide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ZoneTexte 1"/>
          <p:cNvSpPr/>
          <p:nvPr/>
        </p:nvSpPr>
        <p:spPr>
          <a:xfrm>
            <a:off x="439920" y="218160"/>
            <a:ext cx="11751480" cy="63090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1" lang="fr-FR" sz="2000" spc="-1" strike="noStrike" u="sng">
                <a:solidFill>
                  <a:srgbClr val="000000"/>
                </a:solidFill>
                <a:uFillTx/>
                <a:latin typeface="Calibri"/>
                <a:ea typeface="DejaVu Sans"/>
              </a:rPr>
              <a:t>DEPART</a:t>
            </a:r>
            <a:r>
              <a:rPr b="0" lang="fr-FR" sz="1800" spc="-1" strike="noStrike">
                <a:solidFill>
                  <a:srgbClr val="000000"/>
                </a:solidFill>
                <a:latin typeface="Calibri"/>
                <a:ea typeface="DejaVu Sans"/>
              </a:rPr>
              <a:t> : LUNDI 18 MARS à 7h45 du collège             RENDEZ-VOUS à 7h30</a:t>
            </a:r>
            <a:endParaRPr b="0" lang="fr-FR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fr-FR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fr-FR" sz="2000" spc="-1" strike="noStrike" u="sng">
                <a:solidFill>
                  <a:srgbClr val="000000"/>
                </a:solidFill>
                <a:uFillTx/>
                <a:latin typeface="Calibri"/>
                <a:ea typeface="DejaVu Sans"/>
              </a:rPr>
              <a:t>RETOUR</a:t>
            </a:r>
            <a:r>
              <a:rPr b="0" lang="fr-FR" sz="1800" spc="-1" strike="noStrike">
                <a:solidFill>
                  <a:srgbClr val="000000"/>
                </a:solidFill>
                <a:latin typeface="Calibri"/>
                <a:ea typeface="DejaVu Sans"/>
              </a:rPr>
              <a:t> : VENDREDI 22 MARS vers 16h30 au collège, (possibilité de repartir avec les transports scolaires)</a:t>
            </a:r>
            <a:endParaRPr b="0" lang="fr-FR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fr-FR" sz="1800" spc="-1" strike="noStrike">
                <a:solidFill>
                  <a:srgbClr val="000000"/>
                </a:solidFill>
                <a:latin typeface="Calibri"/>
                <a:ea typeface="DejaVu Sans"/>
              </a:rPr>
              <a:t> </a:t>
            </a:r>
            <a:r>
              <a:rPr b="0" lang="fr-FR" sz="1800" spc="-1" strike="noStrike">
                <a:solidFill>
                  <a:srgbClr val="000000"/>
                </a:solidFill>
                <a:latin typeface="Calibri"/>
                <a:ea typeface="DejaVu Sans"/>
              </a:rPr>
              <a:t>horaire confirmé sur l’ENT dès le départ de la station</a:t>
            </a:r>
            <a:endParaRPr b="0" lang="fr-FR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fr-FR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fr-FR" sz="2000" spc="-1" strike="noStrike" u="sng">
                <a:solidFill>
                  <a:srgbClr val="000000"/>
                </a:solidFill>
                <a:uFillTx/>
                <a:latin typeface="Calibri"/>
                <a:ea typeface="DejaVu Sans"/>
              </a:rPr>
              <a:t>HEBERGEMENT</a:t>
            </a:r>
            <a:r>
              <a:rPr b="1" lang="fr-FR" sz="1800" spc="-1" strike="noStrike">
                <a:solidFill>
                  <a:srgbClr val="000000"/>
                </a:solidFill>
                <a:latin typeface="Calibri"/>
                <a:ea typeface="DejaVu Sans"/>
              </a:rPr>
              <a:t> </a:t>
            </a:r>
            <a:r>
              <a:rPr b="0" lang="fr-FR" sz="1800" spc="-1" strike="noStrike">
                <a:solidFill>
                  <a:srgbClr val="000000"/>
                </a:solidFill>
                <a:latin typeface="Calibri"/>
                <a:ea typeface="DejaVu Sans"/>
              </a:rPr>
              <a:t>: centre  du TARBESOU, AX 3 DOMAINES, au bout du parking à 500 m des pistes</a:t>
            </a:r>
            <a:endParaRPr b="0" lang="fr-FR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fr-FR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fr-FR" sz="2000" spc="-1" strike="noStrike">
                <a:solidFill>
                  <a:srgbClr val="000000"/>
                </a:solidFill>
                <a:latin typeface="Calibri"/>
                <a:ea typeface="DejaVu Sans"/>
              </a:rPr>
              <a:t>PENSION COMPLETE </a:t>
            </a:r>
            <a:r>
              <a:rPr b="0" lang="fr-FR" sz="1800" spc="-1" strike="noStrike">
                <a:solidFill>
                  <a:srgbClr val="000000"/>
                </a:solidFill>
                <a:latin typeface="Calibri"/>
                <a:ea typeface="DejaVu Sans"/>
              </a:rPr>
              <a:t>du déjeuner du LUNDI MIDI au déjeuner du VENDREDI MIDI</a:t>
            </a:r>
            <a:endParaRPr b="0" lang="fr-FR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fr-FR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fr-FR" sz="2000" spc="-1" strike="noStrike">
                <a:solidFill>
                  <a:srgbClr val="000000"/>
                </a:solidFill>
                <a:latin typeface="Calibri"/>
                <a:ea typeface="DejaVu Sans"/>
              </a:rPr>
              <a:t>LES REGLES DE VIE COLLECTIVE devront être respectées : </a:t>
            </a:r>
            <a:endParaRPr b="0" lang="fr-FR" sz="20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fr-FR" sz="1800" spc="-1" strike="noStrike">
                <a:solidFill>
                  <a:srgbClr val="000000"/>
                </a:solidFill>
                <a:latin typeface="Calibri"/>
                <a:ea typeface="DejaVu Sans"/>
              </a:rPr>
              <a:t>* RESPECT des LIEUX : chambres, salle de restauration, salle de jeux, couloirs …</a:t>
            </a:r>
            <a:endParaRPr b="0" lang="fr-FR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fr-FR" sz="1800" spc="-1" strike="noStrike">
                <a:solidFill>
                  <a:srgbClr val="000000"/>
                </a:solidFill>
                <a:latin typeface="Calibri"/>
                <a:ea typeface="DejaVu Sans"/>
              </a:rPr>
              <a:t>* RESPECT des PERSONNES : CAMARADES de chambre, de groupe de ski, de table, jeunes des autres établissements scolaires…     ADULTES : professeurs, moniteurs ESF, personnel du Tarbesou, adultes des autres établissements scolaires…</a:t>
            </a:r>
            <a:endParaRPr b="0" lang="fr-FR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fr-FR" sz="1800" spc="-1" strike="noStrike">
                <a:solidFill>
                  <a:srgbClr val="000000"/>
                </a:solidFill>
                <a:latin typeface="Calibri"/>
                <a:ea typeface="DejaVu Sans"/>
              </a:rPr>
              <a:t>* RESPECT du MATERIEL : skis, chaussures, bâtons, casque, mobilier de la chambre, jeux de la salle de jeux …</a:t>
            </a:r>
            <a:endParaRPr b="0" lang="fr-FR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fr-FR" sz="1800" spc="-1" strike="noStrike">
                <a:solidFill>
                  <a:srgbClr val="000000"/>
                </a:solidFill>
                <a:latin typeface="Calibri"/>
                <a:ea typeface="DejaVu Sans"/>
              </a:rPr>
              <a:t>* RESPECT des HORAIRES : heures de RDV pour le SKI, pour les repas,  heures de coucher, de lever</a:t>
            </a:r>
            <a:endParaRPr b="0" lang="fr-FR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fr-FR" sz="1800" spc="-1" strike="noStrike">
                <a:solidFill>
                  <a:srgbClr val="000000"/>
                </a:solidFill>
                <a:latin typeface="Calibri"/>
                <a:ea typeface="DejaVu Sans"/>
              </a:rPr>
              <a:t>* RESPECT du REPOS : repos PERSONNEL et repos des AUTRES (camarades du collège et des autres établissements scolaires)</a:t>
            </a:r>
            <a:endParaRPr b="0" lang="fr-FR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fr-FR" sz="1800" spc="-1" strike="noStrike">
                <a:solidFill>
                  <a:srgbClr val="000000"/>
                </a:solidFill>
                <a:latin typeface="Calibri"/>
                <a:ea typeface="DejaVu Sans"/>
              </a:rPr>
              <a:t>* POLITESSE et COURTOISIE en toutes circonstances : BONJOUR, AU REVOIR, S’IL VOUS PLAIT, MERCI </a:t>
            </a:r>
            <a:endParaRPr b="0" lang="fr-FR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fr-FR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fr-FR" sz="2000" spc="-1" strike="noStrike">
                <a:solidFill>
                  <a:srgbClr val="000000"/>
                </a:solidFill>
                <a:latin typeface="Calibri"/>
                <a:ea typeface="DejaVu Sans"/>
              </a:rPr>
              <a:t>mais aussi ENTRAIDE et SOLIDARITE à tous moments </a:t>
            </a:r>
            <a:r>
              <a:rPr b="0" lang="fr-FR" sz="1800" spc="-1" strike="noStrike">
                <a:solidFill>
                  <a:srgbClr val="000000"/>
                </a:solidFill>
                <a:latin typeface="Calibri"/>
                <a:ea typeface="DejaVu Sans"/>
              </a:rPr>
              <a:t>: </a:t>
            </a:r>
            <a:endParaRPr b="0" lang="fr-FR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fr-FR" sz="1800" spc="-1" strike="noStrike">
                <a:solidFill>
                  <a:srgbClr val="000000"/>
                </a:solidFill>
                <a:latin typeface="Calibri"/>
                <a:ea typeface="DejaVu Sans"/>
              </a:rPr>
              <a:t>pour le SKI : porter le matériel, aider un camarade, encourager (et ne pas se moquer)…</a:t>
            </a:r>
            <a:endParaRPr b="0" lang="fr-FR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fr-FR" sz="1800" spc="-1" strike="noStrike">
                <a:solidFill>
                  <a:srgbClr val="000000"/>
                </a:solidFill>
                <a:latin typeface="Calibri"/>
                <a:ea typeface="DejaVu Sans"/>
              </a:rPr>
              <a:t>dans la CHAMBRE : pour maintenir la chambre rangée et propre, pour ranger la chambre à la fin du séjour…</a:t>
            </a:r>
            <a:endParaRPr b="0" lang="fr-FR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fr-FR" sz="1800" spc="-1" strike="noStrike">
                <a:solidFill>
                  <a:srgbClr val="000000"/>
                </a:solidFill>
                <a:latin typeface="Calibri"/>
                <a:ea typeface="DejaVu Sans"/>
              </a:rPr>
              <a:t>à table : partager équitablement les portions, participer au rangement des couverts, accepter tout le monde à la table …</a:t>
            </a:r>
            <a:endParaRPr b="0" lang="fr-FR" sz="18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880" cy="13248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Autofit/>
          </a:bodyPr>
          <a:p>
            <a:pPr>
              <a:lnSpc>
                <a:spcPct val="90000"/>
              </a:lnSpc>
            </a:pPr>
            <a:r>
              <a:rPr b="0" lang="fr-FR" sz="4400" spc="-1" strike="noStrike">
                <a:solidFill>
                  <a:srgbClr val="000000"/>
                </a:solidFill>
                <a:latin typeface="Calibri Light"/>
                <a:ea typeface="DejaVu Sans"/>
              </a:rPr>
              <a:t>LA COMMUNICATION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4" name="PlaceHolder 2"/>
          <p:cNvSpPr>
            <a:spLocks noGrp="1"/>
          </p:cNvSpPr>
          <p:nvPr>
            <p:ph/>
          </p:nvPr>
        </p:nvSpPr>
        <p:spPr>
          <a:xfrm>
            <a:off x="838080" y="1825560"/>
            <a:ext cx="10514880" cy="43506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marL="228600" indent="-2286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2800" spc="-1" strike="noStrike">
                <a:solidFill>
                  <a:srgbClr val="000000"/>
                </a:solidFill>
                <a:latin typeface="Calibri"/>
                <a:ea typeface="DejaVu Sans"/>
              </a:rPr>
              <a:t>Portable autorisé uniquement pour joindre les parents en fin d’après-midi et le soir (gardés par les adultes toutes les nuits) et interdits à table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  <a:p>
            <a:pPr marL="228600" indent="-2286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2800" spc="-1" strike="noStrike">
                <a:solidFill>
                  <a:srgbClr val="000000"/>
                </a:solidFill>
                <a:latin typeface="Calibri"/>
                <a:ea typeface="DejaVu Sans"/>
              </a:rPr>
              <a:t>Les photos prises par les élèves ne doivent pas se retrouver sur les réseaux sociaux ou être diffusées : elles sont prises au titre de souvenir personnel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  <a:p>
            <a:pPr marL="228600" indent="-2286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2800" spc="-1" strike="noStrike">
                <a:solidFill>
                  <a:srgbClr val="000000"/>
                </a:solidFill>
                <a:latin typeface="Calibri"/>
                <a:ea typeface="DejaVu Sans"/>
              </a:rPr>
              <a:t>Des nouvelles et des photos seront mises régulièrement sur l’ENT 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6" name="Image 10" descr=""/>
          <p:cNvPicPr/>
          <p:nvPr/>
        </p:nvPicPr>
        <p:blipFill>
          <a:blip r:embed="rId1"/>
          <a:stretch/>
        </p:blipFill>
        <p:spPr>
          <a:xfrm>
            <a:off x="248040" y="1563840"/>
            <a:ext cx="5807160" cy="3787920"/>
          </a:xfrm>
          <a:prstGeom prst="rect">
            <a:avLst/>
          </a:prstGeom>
          <a:ln w="0">
            <a:noFill/>
          </a:ln>
        </p:spPr>
      </p:pic>
      <p:pic>
        <p:nvPicPr>
          <p:cNvPr id="117" name="Image 12" descr=""/>
          <p:cNvPicPr/>
          <p:nvPr/>
        </p:nvPicPr>
        <p:blipFill>
          <a:blip r:embed="rId2"/>
          <a:stretch/>
        </p:blipFill>
        <p:spPr>
          <a:xfrm>
            <a:off x="7193880" y="446760"/>
            <a:ext cx="4602600" cy="3060720"/>
          </a:xfrm>
          <a:prstGeom prst="rect">
            <a:avLst/>
          </a:prstGeom>
          <a:ln w="0">
            <a:noFill/>
          </a:ln>
        </p:spPr>
      </p:pic>
      <p:sp>
        <p:nvSpPr>
          <p:cNvPr id="118" name="ZoneTexte 17"/>
          <p:cNvSpPr/>
          <p:nvPr/>
        </p:nvSpPr>
        <p:spPr>
          <a:xfrm>
            <a:off x="533160" y="747720"/>
            <a:ext cx="4087080" cy="821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1" lang="fr-FR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vue du bâtiment LE TARBESOU depuis les pistes</a:t>
            </a:r>
            <a:endParaRPr b="0" lang="fr-FR" sz="2400" spc="-1" strike="noStrike">
              <a:latin typeface="Arial"/>
            </a:endParaRPr>
          </a:p>
        </p:txBody>
      </p:sp>
      <p:sp>
        <p:nvSpPr>
          <p:cNvPr id="119" name="ZoneTexte 18"/>
          <p:cNvSpPr/>
          <p:nvPr/>
        </p:nvSpPr>
        <p:spPr>
          <a:xfrm>
            <a:off x="6136200" y="3543480"/>
            <a:ext cx="5992200" cy="4557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1" lang="fr-FR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vues extérieures du bâtiment LE TARBESOU</a:t>
            </a:r>
            <a:endParaRPr b="0" lang="fr-FR" sz="2400" spc="-1" strike="noStrike">
              <a:latin typeface="Arial"/>
            </a:endParaRPr>
          </a:p>
        </p:txBody>
      </p:sp>
      <p:pic>
        <p:nvPicPr>
          <p:cNvPr id="120" name="Image 2" descr=""/>
          <p:cNvPicPr/>
          <p:nvPr/>
        </p:nvPicPr>
        <p:blipFill>
          <a:blip r:embed="rId3"/>
          <a:stretch/>
        </p:blipFill>
        <p:spPr>
          <a:xfrm>
            <a:off x="6467760" y="4075560"/>
            <a:ext cx="5328720" cy="2553120"/>
          </a:xfrm>
          <a:prstGeom prst="rect">
            <a:avLst/>
          </a:prstGeom>
          <a:ln w="0">
            <a:noFill/>
          </a:ln>
        </p:spPr>
      </p:pic>
      <p:sp>
        <p:nvSpPr>
          <p:cNvPr id="121" name="Flèche : bas 5"/>
          <p:cNvSpPr/>
          <p:nvPr/>
        </p:nvSpPr>
        <p:spPr>
          <a:xfrm>
            <a:off x="3637800" y="2282040"/>
            <a:ext cx="290160" cy="640440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/>
        </p:style>
      </p:sp>
      <p:sp>
        <p:nvSpPr>
          <p:cNvPr id="122" name="Ellipse 6"/>
          <p:cNvSpPr/>
          <p:nvPr/>
        </p:nvSpPr>
        <p:spPr>
          <a:xfrm>
            <a:off x="3414240" y="3002760"/>
            <a:ext cx="736920" cy="435960"/>
          </a:xfrm>
          <a:prstGeom prst="ellipse">
            <a:avLst/>
          </a:prstGeom>
          <a:noFill/>
          <a:ln w="38100">
            <a:solidFill>
              <a:srgbClr val="00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3" name="Image 1" descr=""/>
          <p:cNvPicPr/>
          <p:nvPr/>
        </p:nvPicPr>
        <p:blipFill>
          <a:blip r:embed="rId1"/>
          <a:stretch/>
        </p:blipFill>
        <p:spPr>
          <a:xfrm>
            <a:off x="741960" y="692640"/>
            <a:ext cx="4921560" cy="3272760"/>
          </a:xfrm>
          <a:prstGeom prst="rect">
            <a:avLst/>
          </a:prstGeom>
          <a:ln w="0">
            <a:noFill/>
          </a:ln>
        </p:spPr>
      </p:pic>
      <p:sp>
        <p:nvSpPr>
          <p:cNvPr id="124" name="ZoneTexte 3"/>
          <p:cNvSpPr/>
          <p:nvPr/>
        </p:nvSpPr>
        <p:spPr>
          <a:xfrm>
            <a:off x="501480" y="4251960"/>
            <a:ext cx="4838760" cy="821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1" lang="fr-FR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Vue sur les pistes </a:t>
            </a:r>
            <a:endParaRPr b="0" lang="fr-FR" sz="24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fr-FR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depuis un balcon de chambre</a:t>
            </a:r>
            <a:endParaRPr b="0" lang="fr-FR" sz="2400" spc="-1" strike="noStrike">
              <a:latin typeface="Arial"/>
            </a:endParaRPr>
          </a:p>
        </p:txBody>
      </p:sp>
      <p:pic>
        <p:nvPicPr>
          <p:cNvPr id="125" name="Image 4" descr=""/>
          <p:cNvPicPr/>
          <p:nvPr/>
        </p:nvPicPr>
        <p:blipFill>
          <a:blip r:embed="rId2"/>
          <a:stretch/>
        </p:blipFill>
        <p:spPr>
          <a:xfrm>
            <a:off x="6618960" y="3157200"/>
            <a:ext cx="4996440" cy="3322800"/>
          </a:xfrm>
          <a:prstGeom prst="rect">
            <a:avLst/>
          </a:prstGeom>
          <a:ln w="0">
            <a:noFill/>
          </a:ln>
        </p:spPr>
      </p:pic>
      <p:sp>
        <p:nvSpPr>
          <p:cNvPr id="126" name="ZoneTexte 6"/>
          <p:cNvSpPr/>
          <p:nvPr/>
        </p:nvSpPr>
        <p:spPr>
          <a:xfrm>
            <a:off x="6911280" y="2329200"/>
            <a:ext cx="4704120" cy="4557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1" lang="fr-FR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Vue sur les pistes depuis la terrasse </a:t>
            </a:r>
            <a:endParaRPr b="0" lang="fr-FR" sz="24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ZoneTexte 9"/>
          <p:cNvSpPr/>
          <p:nvPr/>
        </p:nvSpPr>
        <p:spPr>
          <a:xfrm>
            <a:off x="4966920" y="130320"/>
            <a:ext cx="4880880" cy="516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1" lang="fr-FR" sz="2800" spc="-1" strike="noStrike">
                <a:solidFill>
                  <a:srgbClr val="000000"/>
                </a:solidFill>
                <a:latin typeface="Calibri"/>
                <a:ea typeface="DejaVu Sans"/>
              </a:rPr>
              <a:t>LES</a:t>
            </a:r>
            <a:r>
              <a:rPr b="1" lang="fr-FR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 </a:t>
            </a:r>
            <a:r>
              <a:rPr b="1" lang="fr-FR" sz="2800" spc="-1" strike="noStrike">
                <a:solidFill>
                  <a:srgbClr val="000000"/>
                </a:solidFill>
                <a:latin typeface="Calibri"/>
                <a:ea typeface="DejaVu Sans"/>
              </a:rPr>
              <a:t>CHAMBRES de 3 ou 4 lits</a:t>
            </a:r>
            <a:endParaRPr b="0" lang="fr-FR" sz="2800" spc="-1" strike="noStrike">
              <a:latin typeface="Arial"/>
            </a:endParaRPr>
          </a:p>
        </p:txBody>
      </p:sp>
      <p:pic>
        <p:nvPicPr>
          <p:cNvPr id="128" name="Image 11" descr=""/>
          <p:cNvPicPr/>
          <p:nvPr/>
        </p:nvPicPr>
        <p:blipFill>
          <a:blip r:embed="rId1"/>
          <a:stretch/>
        </p:blipFill>
        <p:spPr>
          <a:xfrm>
            <a:off x="7050240" y="3299040"/>
            <a:ext cx="4691160" cy="3428280"/>
          </a:xfrm>
          <a:prstGeom prst="rect">
            <a:avLst/>
          </a:prstGeom>
          <a:ln w="0">
            <a:noFill/>
          </a:ln>
        </p:spPr>
      </p:pic>
      <p:pic>
        <p:nvPicPr>
          <p:cNvPr id="129" name="Image 15" descr=""/>
          <p:cNvPicPr/>
          <p:nvPr/>
        </p:nvPicPr>
        <p:blipFill>
          <a:blip r:embed="rId2"/>
          <a:stretch/>
        </p:blipFill>
        <p:spPr>
          <a:xfrm>
            <a:off x="9848160" y="492480"/>
            <a:ext cx="1893240" cy="2524680"/>
          </a:xfrm>
          <a:prstGeom prst="rect">
            <a:avLst/>
          </a:prstGeom>
          <a:ln w="0">
            <a:noFill/>
          </a:ln>
        </p:spPr>
      </p:pic>
      <p:pic>
        <p:nvPicPr>
          <p:cNvPr id="130" name="Image 2" descr=""/>
          <p:cNvPicPr/>
          <p:nvPr/>
        </p:nvPicPr>
        <p:blipFill>
          <a:blip r:embed="rId3"/>
          <a:stretch/>
        </p:blipFill>
        <p:spPr>
          <a:xfrm>
            <a:off x="362880" y="586440"/>
            <a:ext cx="4603680" cy="3061440"/>
          </a:xfrm>
          <a:prstGeom prst="rect">
            <a:avLst/>
          </a:prstGeom>
          <a:ln w="0">
            <a:noFill/>
          </a:ln>
        </p:spPr>
      </p:pic>
      <p:pic>
        <p:nvPicPr>
          <p:cNvPr id="131" name="Image 4" descr=""/>
          <p:cNvPicPr/>
          <p:nvPr/>
        </p:nvPicPr>
        <p:blipFill>
          <a:blip r:embed="rId4"/>
          <a:stretch/>
        </p:blipFill>
        <p:spPr>
          <a:xfrm>
            <a:off x="362880" y="3710160"/>
            <a:ext cx="5375160" cy="2943360"/>
          </a:xfrm>
          <a:prstGeom prst="rect">
            <a:avLst/>
          </a:prstGeom>
          <a:ln w="0">
            <a:noFill/>
          </a:ln>
        </p:spPr>
      </p:pic>
      <p:sp>
        <p:nvSpPr>
          <p:cNvPr id="132" name="ZoneTexte 5"/>
          <p:cNvSpPr/>
          <p:nvPr/>
        </p:nvSpPr>
        <p:spPr>
          <a:xfrm>
            <a:off x="5891760" y="1278000"/>
            <a:ext cx="2618280" cy="943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1" lang="fr-FR" sz="2800" spc="-1" strike="noStrike">
                <a:solidFill>
                  <a:srgbClr val="000000"/>
                </a:solidFill>
                <a:latin typeface="Calibri"/>
                <a:ea typeface="DejaVu Sans"/>
              </a:rPr>
              <a:t>avec salle d’eau </a:t>
            </a:r>
            <a:endParaRPr b="0" lang="fr-FR" sz="2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fr-FR" sz="2800" spc="-1" strike="noStrike">
                <a:solidFill>
                  <a:srgbClr val="000000"/>
                </a:solidFill>
                <a:latin typeface="Calibri"/>
                <a:ea typeface="DejaVu Sans"/>
              </a:rPr>
              <a:t>et toilettes</a:t>
            </a:r>
            <a:endParaRPr b="0" lang="fr-FR" sz="28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ZoneTexte 1"/>
          <p:cNvSpPr/>
          <p:nvPr/>
        </p:nvSpPr>
        <p:spPr>
          <a:xfrm>
            <a:off x="311760" y="550800"/>
            <a:ext cx="11606400" cy="3322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1" lang="fr-FR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LES CHAMBRES :</a:t>
            </a:r>
            <a:endParaRPr b="0" lang="fr-FR" sz="2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fr-FR" sz="1800" spc="-1" strike="noStrike">
                <a:solidFill>
                  <a:srgbClr val="000000"/>
                </a:solidFill>
                <a:latin typeface="Calibri"/>
                <a:ea typeface="DejaVu Sans"/>
              </a:rPr>
              <a:t>3 ou 4 lits par chambre : 3 lits simples ou 2 lits simples et 2 lits superposés</a:t>
            </a:r>
            <a:endParaRPr b="0" lang="fr-FR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fr-FR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  <a:ea typeface="DejaVu Sans"/>
              </a:rPr>
              <a:t>dans chaque chambre : </a:t>
            </a:r>
            <a:endParaRPr b="0" lang="fr-FR" sz="20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  <a:ea typeface="DejaVu Sans"/>
              </a:rPr>
              <a:t>* </a:t>
            </a:r>
            <a:r>
              <a:rPr b="1" lang="fr-FR" sz="2000" spc="-1" strike="noStrike" u="sng">
                <a:solidFill>
                  <a:srgbClr val="000000"/>
                </a:solidFill>
                <a:uFillTx/>
                <a:latin typeface="Calibri"/>
                <a:ea typeface="DejaVu Sans"/>
              </a:rPr>
              <a:t>lits avec linge de lit </a:t>
            </a:r>
            <a:r>
              <a:rPr b="0" lang="fr-FR" sz="2000" spc="-1" strike="noStrike">
                <a:solidFill>
                  <a:srgbClr val="000000"/>
                </a:solidFill>
                <a:latin typeface="Calibri"/>
                <a:ea typeface="DejaVu Sans"/>
              </a:rPr>
              <a:t>: alèse, drap housse, housse de couette, couette, oreiller et taie d’oreiller </a:t>
            </a:r>
            <a:endParaRPr b="0" lang="fr-FR" sz="20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  <a:ea typeface="DejaVu Sans"/>
              </a:rPr>
              <a:t>* </a:t>
            </a:r>
            <a:r>
              <a:rPr b="1" lang="fr-FR" sz="2000" spc="-1" strike="noStrike" u="sng">
                <a:solidFill>
                  <a:srgbClr val="000000"/>
                </a:solidFill>
                <a:uFillTx/>
                <a:latin typeface="Calibri"/>
                <a:ea typeface="DejaVu Sans"/>
              </a:rPr>
              <a:t>placards</a:t>
            </a:r>
            <a:r>
              <a:rPr b="0" lang="fr-FR" sz="2000" spc="-1" strike="noStrike">
                <a:solidFill>
                  <a:srgbClr val="000000"/>
                </a:solidFill>
                <a:latin typeface="Calibri"/>
                <a:ea typeface="DejaVu Sans"/>
              </a:rPr>
              <a:t> et penderie de rangement</a:t>
            </a:r>
            <a:endParaRPr b="0" lang="fr-FR" sz="20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  <a:ea typeface="DejaVu Sans"/>
              </a:rPr>
              <a:t>* </a:t>
            </a:r>
            <a:r>
              <a:rPr b="1" lang="fr-FR" sz="2000" spc="-1" strike="noStrike" u="sng">
                <a:solidFill>
                  <a:srgbClr val="000000"/>
                </a:solidFill>
                <a:uFillTx/>
                <a:latin typeface="Calibri"/>
                <a:ea typeface="DejaVu Sans"/>
              </a:rPr>
              <a:t>toilettes</a:t>
            </a:r>
            <a:r>
              <a:rPr b="0" lang="fr-FR" sz="2000" spc="-1" strike="noStrike">
                <a:solidFill>
                  <a:srgbClr val="000000"/>
                </a:solidFill>
                <a:latin typeface="Calibri"/>
                <a:ea typeface="DejaVu Sans"/>
              </a:rPr>
              <a:t> individuels </a:t>
            </a:r>
            <a:endParaRPr b="0" lang="fr-FR" sz="20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  <a:ea typeface="DejaVu Sans"/>
              </a:rPr>
              <a:t>* </a:t>
            </a:r>
            <a:r>
              <a:rPr b="1" lang="fr-FR" sz="2000" spc="-1" strike="noStrike" u="sng">
                <a:solidFill>
                  <a:srgbClr val="000000"/>
                </a:solidFill>
                <a:uFillTx/>
                <a:latin typeface="Calibri"/>
                <a:ea typeface="DejaVu Sans"/>
              </a:rPr>
              <a:t>salle d’eau </a:t>
            </a:r>
            <a:r>
              <a:rPr b="0" lang="fr-FR" sz="2000" spc="-1" strike="noStrike">
                <a:solidFill>
                  <a:srgbClr val="000000"/>
                </a:solidFill>
                <a:latin typeface="Calibri"/>
                <a:ea typeface="DejaVu Sans"/>
              </a:rPr>
              <a:t>avec douche et lavabo</a:t>
            </a:r>
            <a:endParaRPr b="0" lang="fr-FR" sz="20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  <a:ea typeface="DejaVu Sans"/>
              </a:rPr>
              <a:t>* </a:t>
            </a:r>
            <a:r>
              <a:rPr b="1" lang="fr-FR" sz="2000" spc="-1" strike="noStrike" u="sng">
                <a:solidFill>
                  <a:srgbClr val="000000"/>
                </a:solidFill>
                <a:uFillTx/>
                <a:latin typeface="Calibri"/>
                <a:ea typeface="DejaVu Sans"/>
              </a:rPr>
              <a:t>étendoir</a:t>
            </a:r>
            <a:r>
              <a:rPr b="0" lang="fr-FR" sz="2000" spc="-1" strike="noStrike">
                <a:solidFill>
                  <a:srgbClr val="000000"/>
                </a:solidFill>
                <a:latin typeface="Calibri"/>
                <a:ea typeface="DejaVu Sans"/>
              </a:rPr>
              <a:t> pour faire sécher les vêtements</a:t>
            </a:r>
            <a:endParaRPr b="0" lang="fr-FR" sz="20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  <a:ea typeface="DejaVu Sans"/>
              </a:rPr>
              <a:t>* </a:t>
            </a:r>
            <a:r>
              <a:rPr b="1" lang="fr-FR" sz="2000" spc="-1" strike="noStrike" u="sng">
                <a:solidFill>
                  <a:srgbClr val="000000"/>
                </a:solidFill>
                <a:uFillTx/>
                <a:latin typeface="Calibri"/>
                <a:ea typeface="DejaVu Sans"/>
              </a:rPr>
              <a:t>balcon</a:t>
            </a:r>
            <a:r>
              <a:rPr b="0" lang="fr-FR" sz="2000" spc="-1" strike="noStrike">
                <a:solidFill>
                  <a:srgbClr val="000000"/>
                </a:solidFill>
                <a:latin typeface="Calibri"/>
                <a:ea typeface="DejaVu Sans"/>
              </a:rPr>
              <a:t> : non autorisé pour des raisons de sécurité, accessible uniquement pour déposer des objets ou aérer</a:t>
            </a:r>
            <a:endParaRPr b="0" lang="fr-FR" sz="20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  <a:ea typeface="DejaVu Sans"/>
              </a:rPr>
              <a:t>* </a:t>
            </a:r>
            <a:r>
              <a:rPr b="1" lang="fr-FR" sz="2000" spc="-1" strike="noStrike" u="sng">
                <a:solidFill>
                  <a:srgbClr val="000000"/>
                </a:solidFill>
                <a:uFillTx/>
                <a:latin typeface="Calibri"/>
                <a:ea typeface="DejaVu Sans"/>
              </a:rPr>
              <a:t>télévision</a:t>
            </a:r>
            <a:r>
              <a:rPr b="0" lang="fr-FR" sz="2000" spc="-1" strike="noStrike">
                <a:solidFill>
                  <a:srgbClr val="000000"/>
                </a:solidFill>
                <a:latin typeface="Calibri"/>
                <a:ea typeface="DejaVu Sans"/>
              </a:rPr>
              <a:t> : NON ACTIVEE</a:t>
            </a:r>
            <a:endParaRPr b="0" lang="fr-FR" sz="2000" spc="-1" strike="noStrike">
              <a:latin typeface="Arial"/>
            </a:endParaRPr>
          </a:p>
        </p:txBody>
      </p:sp>
      <p:sp>
        <p:nvSpPr>
          <p:cNvPr id="134" name="ZoneTexte 3"/>
          <p:cNvSpPr/>
          <p:nvPr/>
        </p:nvSpPr>
        <p:spPr>
          <a:xfrm>
            <a:off x="311760" y="4027320"/>
            <a:ext cx="11761920" cy="25290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1" lang="fr-FR" sz="2200" spc="-1" strike="noStrike">
                <a:solidFill>
                  <a:srgbClr val="000000"/>
                </a:solidFill>
                <a:latin typeface="Calibri"/>
                <a:ea typeface="DejaVu Sans"/>
              </a:rPr>
              <a:t>ORGANISATION du 2°ETAGE :</a:t>
            </a:r>
            <a:r>
              <a:rPr b="0" lang="fr-FR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 </a:t>
            </a:r>
            <a:r>
              <a:rPr b="0" lang="fr-FR" sz="2000" spc="-1" strike="noStrike">
                <a:solidFill>
                  <a:srgbClr val="000000"/>
                </a:solidFill>
                <a:latin typeface="Calibri"/>
                <a:ea typeface="DejaVu Sans"/>
              </a:rPr>
              <a:t>affiches avec NOMS sur les portes des chambres</a:t>
            </a:r>
            <a:endParaRPr b="0" lang="fr-FR" sz="20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  <a:ea typeface="DejaVu Sans"/>
              </a:rPr>
              <a:t>5 chambres de filles et 1 ou 2 chambres d’adulte femmes</a:t>
            </a:r>
            <a:endParaRPr b="0" lang="fr-FR" sz="20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fr-FR" sz="20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fr-FR" sz="2200" spc="-1" strike="noStrike">
                <a:solidFill>
                  <a:srgbClr val="000000"/>
                </a:solidFill>
                <a:latin typeface="Calibri"/>
                <a:ea typeface="DejaVu Sans"/>
              </a:rPr>
              <a:t>ORGANISATION du 3°ETAGE :</a:t>
            </a:r>
            <a:r>
              <a:rPr b="0" lang="fr-FR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 </a:t>
            </a:r>
            <a:endParaRPr b="0" lang="fr-FR" sz="2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  <a:ea typeface="DejaVu Sans"/>
              </a:rPr>
              <a:t>Les chambres de FILLES sont regroupées d’un côté avec des chambres d’adultes femmes toutes les 3 ou 4 chambres </a:t>
            </a:r>
            <a:endParaRPr b="0" lang="fr-FR" sz="20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  <a:ea typeface="DejaVu Sans"/>
              </a:rPr>
              <a:t>Les chambres de GARCONS sont regroupées d’un côté avec des chambres d’adultes hommes toutes les 3 ou 4 chambres</a:t>
            </a:r>
            <a:endParaRPr b="0" lang="fr-FR" sz="20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ZoneTexte 2"/>
          <p:cNvSpPr/>
          <p:nvPr/>
        </p:nvSpPr>
        <p:spPr>
          <a:xfrm>
            <a:off x="7972560" y="742680"/>
            <a:ext cx="3436200" cy="5166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1" lang="fr-FR" sz="2800" spc="-1" strike="noStrike">
                <a:solidFill>
                  <a:srgbClr val="000000"/>
                </a:solidFill>
                <a:latin typeface="Calibri"/>
                <a:ea typeface="DejaVu Sans"/>
              </a:rPr>
              <a:t>Salle de restauration</a:t>
            </a:r>
            <a:endParaRPr b="0" lang="fr-FR" sz="2800" spc="-1" strike="noStrike">
              <a:latin typeface="Arial"/>
            </a:endParaRPr>
          </a:p>
        </p:txBody>
      </p:sp>
      <p:pic>
        <p:nvPicPr>
          <p:cNvPr id="136" name="Image 5" descr=""/>
          <p:cNvPicPr/>
          <p:nvPr/>
        </p:nvPicPr>
        <p:blipFill>
          <a:blip r:embed="rId1"/>
          <a:stretch/>
        </p:blipFill>
        <p:spPr>
          <a:xfrm>
            <a:off x="170280" y="401760"/>
            <a:ext cx="6365520" cy="4245480"/>
          </a:xfrm>
          <a:prstGeom prst="rect">
            <a:avLst/>
          </a:prstGeom>
          <a:ln w="0">
            <a:noFill/>
          </a:ln>
        </p:spPr>
      </p:pic>
      <p:pic>
        <p:nvPicPr>
          <p:cNvPr id="137" name="Image 3" descr=""/>
          <p:cNvPicPr/>
          <p:nvPr/>
        </p:nvPicPr>
        <p:blipFill>
          <a:blip r:embed="rId2"/>
          <a:stretch/>
        </p:blipFill>
        <p:spPr>
          <a:xfrm>
            <a:off x="6590880" y="2245320"/>
            <a:ext cx="5430240" cy="420156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8" name="Image 2" descr=""/>
          <p:cNvPicPr/>
          <p:nvPr/>
        </p:nvPicPr>
        <p:blipFill>
          <a:blip r:embed="rId1"/>
          <a:stretch/>
        </p:blipFill>
        <p:spPr>
          <a:xfrm>
            <a:off x="534600" y="568080"/>
            <a:ext cx="4759560" cy="3174480"/>
          </a:xfrm>
          <a:prstGeom prst="rect">
            <a:avLst/>
          </a:prstGeom>
          <a:ln w="0">
            <a:noFill/>
          </a:ln>
        </p:spPr>
      </p:pic>
      <p:pic>
        <p:nvPicPr>
          <p:cNvPr id="139" name="Image 4" descr=""/>
          <p:cNvPicPr/>
          <p:nvPr/>
        </p:nvPicPr>
        <p:blipFill>
          <a:blip r:embed="rId2"/>
          <a:stretch/>
        </p:blipFill>
        <p:spPr>
          <a:xfrm>
            <a:off x="7080480" y="3669120"/>
            <a:ext cx="4575960" cy="3043080"/>
          </a:xfrm>
          <a:prstGeom prst="rect">
            <a:avLst/>
          </a:prstGeom>
          <a:ln w="0">
            <a:noFill/>
          </a:ln>
        </p:spPr>
      </p:pic>
      <p:pic>
        <p:nvPicPr>
          <p:cNvPr id="140" name="Image 9" descr=""/>
          <p:cNvPicPr/>
          <p:nvPr/>
        </p:nvPicPr>
        <p:blipFill>
          <a:blip r:embed="rId3"/>
          <a:stretch/>
        </p:blipFill>
        <p:spPr>
          <a:xfrm>
            <a:off x="534600" y="3959280"/>
            <a:ext cx="4131360" cy="2752920"/>
          </a:xfrm>
          <a:prstGeom prst="rect">
            <a:avLst/>
          </a:prstGeom>
          <a:ln w="0">
            <a:noFill/>
          </a:ln>
        </p:spPr>
      </p:pic>
      <p:sp>
        <p:nvSpPr>
          <p:cNvPr id="141" name="ZoneTexte 10"/>
          <p:cNvSpPr/>
          <p:nvPr/>
        </p:nvSpPr>
        <p:spPr>
          <a:xfrm>
            <a:off x="1522440" y="140400"/>
            <a:ext cx="2846520" cy="5166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1" lang="fr-FR" sz="2800" spc="-1" strike="noStrike">
                <a:solidFill>
                  <a:srgbClr val="000000"/>
                </a:solidFill>
                <a:latin typeface="Calibri"/>
                <a:ea typeface="DejaVu Sans"/>
              </a:rPr>
              <a:t>Hall d’entrée</a:t>
            </a:r>
            <a:endParaRPr b="0" lang="fr-FR" sz="2800" spc="-1" strike="noStrike">
              <a:latin typeface="Arial"/>
            </a:endParaRPr>
          </a:p>
        </p:txBody>
      </p:sp>
      <p:sp>
        <p:nvSpPr>
          <p:cNvPr id="142" name="ZoneTexte 11"/>
          <p:cNvSpPr/>
          <p:nvPr/>
        </p:nvSpPr>
        <p:spPr>
          <a:xfrm>
            <a:off x="4369320" y="4643640"/>
            <a:ext cx="2115000" cy="1369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1" lang="fr-FR" sz="2800" spc="-1" strike="noStrike">
                <a:solidFill>
                  <a:srgbClr val="000000"/>
                </a:solidFill>
                <a:latin typeface="Calibri"/>
                <a:ea typeface="DejaVu Sans"/>
              </a:rPr>
              <a:t>et </a:t>
            </a:r>
            <a:endParaRPr b="0" lang="fr-FR" sz="2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fr-FR" sz="2800" spc="-1" strike="noStrike">
                <a:solidFill>
                  <a:srgbClr val="000000"/>
                </a:solidFill>
                <a:latin typeface="Calibri"/>
                <a:ea typeface="DejaVu Sans"/>
              </a:rPr>
              <a:t>salle commune</a:t>
            </a:r>
            <a:endParaRPr b="0" lang="fr-FR" sz="2800" spc="-1" strike="noStrike">
              <a:latin typeface="Arial"/>
            </a:endParaRPr>
          </a:p>
        </p:txBody>
      </p:sp>
      <p:pic>
        <p:nvPicPr>
          <p:cNvPr id="143" name="Image 13" descr=""/>
          <p:cNvPicPr/>
          <p:nvPr/>
        </p:nvPicPr>
        <p:blipFill>
          <a:blip r:embed="rId4"/>
          <a:stretch/>
        </p:blipFill>
        <p:spPr>
          <a:xfrm>
            <a:off x="6282720" y="455400"/>
            <a:ext cx="5582520" cy="2712960"/>
          </a:xfrm>
          <a:prstGeom prst="rect">
            <a:avLst/>
          </a:prstGeom>
          <a:ln w="0">
            <a:noFill/>
          </a:ln>
        </p:spPr>
      </p:pic>
      <p:sp>
        <p:nvSpPr>
          <p:cNvPr id="144" name="ZoneTexte 1"/>
          <p:cNvSpPr/>
          <p:nvPr/>
        </p:nvSpPr>
        <p:spPr>
          <a:xfrm>
            <a:off x="8479080" y="3169080"/>
            <a:ext cx="2089800" cy="5166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1" lang="fr-FR" sz="2800" spc="-1" strike="noStrike">
                <a:solidFill>
                  <a:srgbClr val="000000"/>
                </a:solidFill>
                <a:latin typeface="Calibri"/>
                <a:ea typeface="DejaVu Sans"/>
              </a:rPr>
              <a:t>salle de jeux </a:t>
            </a:r>
            <a:endParaRPr b="0" lang="fr-FR" sz="28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5" name="Image 2" descr=""/>
          <p:cNvPicPr/>
          <p:nvPr/>
        </p:nvPicPr>
        <p:blipFill>
          <a:blip r:embed="rId1"/>
          <a:stretch/>
        </p:blipFill>
        <p:spPr>
          <a:xfrm>
            <a:off x="782640" y="355680"/>
            <a:ext cx="4627800" cy="3072960"/>
          </a:xfrm>
          <a:prstGeom prst="rect">
            <a:avLst/>
          </a:prstGeom>
          <a:ln w="0">
            <a:noFill/>
          </a:ln>
        </p:spPr>
      </p:pic>
      <p:sp>
        <p:nvSpPr>
          <p:cNvPr id="146" name="ZoneTexte 1"/>
          <p:cNvSpPr/>
          <p:nvPr/>
        </p:nvSpPr>
        <p:spPr>
          <a:xfrm>
            <a:off x="6463080" y="1315800"/>
            <a:ext cx="3919680" cy="13093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1" lang="fr-FR" sz="3200" spc="-1" strike="noStrike">
                <a:solidFill>
                  <a:srgbClr val="000000"/>
                </a:solidFill>
                <a:latin typeface="Calibri"/>
                <a:ea typeface="DejaVu Sans"/>
              </a:rPr>
              <a:t>discothèque privée </a:t>
            </a:r>
            <a:endParaRPr b="0" lang="fr-FR" sz="32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fr-FR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dans le bâtiment </a:t>
            </a:r>
            <a:endParaRPr b="0" lang="fr-FR" sz="2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fr-FR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 … </a:t>
            </a:r>
            <a:r>
              <a:rPr b="1" lang="fr-FR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bien plus qu’une boum </a:t>
            </a:r>
            <a:endParaRPr b="0" lang="fr-FR" sz="2400" spc="-1" strike="noStrike">
              <a:latin typeface="Arial"/>
            </a:endParaRPr>
          </a:p>
        </p:txBody>
      </p:sp>
      <p:sp>
        <p:nvSpPr>
          <p:cNvPr id="147" name="ZoneTexte 4"/>
          <p:cNvSpPr/>
          <p:nvPr/>
        </p:nvSpPr>
        <p:spPr>
          <a:xfrm>
            <a:off x="230760" y="4607640"/>
            <a:ext cx="1103040" cy="821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</p:sp>
      <p:pic>
        <p:nvPicPr>
          <p:cNvPr id="148" name="Picture 2" descr="Village Club le Tarbesou - ABC Salles"/>
          <p:cNvPicPr/>
          <p:nvPr/>
        </p:nvPicPr>
        <p:blipFill>
          <a:blip r:embed="rId2"/>
          <a:stretch/>
        </p:blipFill>
        <p:spPr>
          <a:xfrm>
            <a:off x="5081040" y="3610440"/>
            <a:ext cx="6467400" cy="297648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643</TotalTime>
  <Application>LibreOffice/7.2.4.1$Windows_X86_64 LibreOffice_project/27d75539669ac387bb498e35313b970b7fe9c4f9</Application>
  <AppVersion>15.0000</AppVersion>
  <Words>1852</Words>
  <Paragraphs>195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2024-01-05T16:31:43Z</dcterms:created>
  <dc:creator>Laurence DELAGNES</dc:creator>
  <dc:description/>
  <dc:language>fr-FR</dc:language>
  <cp:lastModifiedBy/>
  <dcterms:modified xsi:type="dcterms:W3CDTF">2024-02-02T16:20:36Z</dcterms:modified>
  <cp:revision>7</cp:revision>
  <dc:subject/>
  <dc:title>SEJOUR SKI classes de 5ème 18 au 22 mars 2024 Ax 3 domaines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Format">
    <vt:lpwstr>Grand écran</vt:lpwstr>
  </property>
  <property fmtid="{D5CDD505-2E9C-101B-9397-08002B2CF9AE}" pid="3" name="Slides">
    <vt:i4>20</vt:i4>
  </property>
</Properties>
</file>